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2" r:id="rId1"/>
    <p:sldMasterId id="2147483760" r:id="rId2"/>
    <p:sldMasterId id="2147483660" r:id="rId3"/>
  </p:sldMasterIdLst>
  <p:notesMasterIdLst>
    <p:notesMasterId r:id="rId20"/>
  </p:notesMasterIdLst>
  <p:handoutMasterIdLst>
    <p:handoutMasterId r:id="rId21"/>
  </p:handoutMasterIdLst>
  <p:sldIdLst>
    <p:sldId id="258" r:id="rId4"/>
    <p:sldId id="260" r:id="rId5"/>
    <p:sldId id="259" r:id="rId6"/>
    <p:sldId id="262" r:id="rId7"/>
    <p:sldId id="263" r:id="rId8"/>
    <p:sldId id="264" r:id="rId9"/>
    <p:sldId id="265" r:id="rId10"/>
    <p:sldId id="266" r:id="rId11"/>
    <p:sldId id="267" r:id="rId12"/>
    <p:sldId id="268" r:id="rId13"/>
    <p:sldId id="273" r:id="rId14"/>
    <p:sldId id="269" r:id="rId15"/>
    <p:sldId id="270" r:id="rId16"/>
    <p:sldId id="272" r:id="rId17"/>
    <p:sldId id="271" r:id="rId18"/>
    <p:sldId id="261" r:id="rId1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08">
          <p15:clr>
            <a:srgbClr val="A4A3A4"/>
          </p15:clr>
        </p15:guide>
        <p15:guide id="2" orient="horz" pos="2820">
          <p15:clr>
            <a:srgbClr val="A4A3A4"/>
          </p15:clr>
        </p15:guide>
        <p15:guide id="3" pos="2880">
          <p15:clr>
            <a:srgbClr val="A4A3A4"/>
          </p15:clr>
        </p15:guide>
        <p15:guide id="4" pos="5616">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FF"/>
        </p14:laserClr>
      </p:ext>
      <p:ext uri="{2FDB2607-1784-4EEB-B798-7EB5836EED8A}">
        <p14:showMediaCtrls xmlns:p14="http://schemas.microsoft.com/office/powerpoint/2010/main" val="1"/>
      </p:ext>
    </p:extLst>
  </p:showPr>
  <p:clrMru>
    <a:srgbClr val="3BDBC2"/>
    <a:srgbClr val="2B928C"/>
    <a:srgbClr val="F77462"/>
    <a:srgbClr val="E4DD9C"/>
    <a:srgbClr val="A2D39C"/>
    <a:srgbClr val="EAF0AC"/>
    <a:srgbClr val="6179A8"/>
    <a:srgbClr val="8064A2"/>
    <a:srgbClr val="5EAFA6"/>
    <a:srgbClr val="5CB5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225" autoAdjust="0"/>
    <p:restoredTop sz="62993" autoAdjust="0"/>
  </p:normalViewPr>
  <p:slideViewPr>
    <p:cSldViewPr>
      <p:cViewPr varScale="1">
        <p:scale>
          <a:sx n="73" d="100"/>
          <a:sy n="73" d="100"/>
        </p:scale>
        <p:origin x="2068" y="276"/>
      </p:cViewPr>
      <p:guideLst>
        <p:guide orient="horz" pos="708"/>
        <p:guide orient="horz" pos="2820"/>
        <p:guide pos="2880"/>
        <p:guide pos="5616"/>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72" d="100"/>
          <a:sy n="72" d="100"/>
        </p:scale>
        <p:origin x="2155" y="8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57800" cy="457200"/>
          </a:xfrm>
          <a:prstGeom prst="rect">
            <a:avLst/>
          </a:prstGeom>
        </p:spPr>
        <p:txBody>
          <a:bodyPr vert="horz" lIns="91440" tIns="45720" rIns="91440" bIns="45720" rtlCol="0"/>
          <a:lstStyle>
            <a:lvl1pPr algn="l">
              <a:defRPr sz="1200"/>
            </a:lvl1pPr>
          </a:lstStyle>
          <a:p>
            <a:r>
              <a:rPr lang="en-US" sz="1300" b="1" dirty="0">
                <a:latin typeface="Arial" pitchFamily="34" charset="0"/>
                <a:cs typeface="Arial" pitchFamily="34" charset="0"/>
              </a:rPr>
              <a:t>Visual Studio Live! Las Vegas 2025</a:t>
            </a:r>
          </a:p>
        </p:txBody>
      </p:sp>
      <p:sp>
        <p:nvSpPr>
          <p:cNvPr id="4" name="Footer Placeholder 3"/>
          <p:cNvSpPr>
            <a:spLocks noGrp="1"/>
          </p:cNvSpPr>
          <p:nvPr>
            <p:ph type="ftr" sz="quarter" idx="2"/>
          </p:nvPr>
        </p:nvSpPr>
        <p:spPr>
          <a:xfrm>
            <a:off x="0" y="8685213"/>
            <a:ext cx="5562600" cy="457200"/>
          </a:xfrm>
          <a:prstGeom prst="rect">
            <a:avLst/>
          </a:prstGeom>
        </p:spPr>
        <p:txBody>
          <a:bodyPr vert="horz" lIns="91440" tIns="45720" rIns="91440" bIns="45720" rtlCol="0" anchor="b"/>
          <a:lstStyle>
            <a:lvl1pPr algn="l">
              <a:defRPr sz="1200"/>
            </a:lvl1pPr>
          </a:lstStyle>
          <a:p>
            <a:endParaRPr lang="en-US" dirty="0">
              <a:latin typeface="Arial" pitchFamily="34" charset="0"/>
              <a:cs typeface="Arial" pitchFamily="34" charset="0"/>
            </a:endParaRPr>
          </a:p>
        </p:txBody>
      </p:sp>
    </p:spTree>
    <p:extLst>
      <p:ext uri="{BB962C8B-B14F-4D97-AF65-F5344CB8AC3E}">
        <p14:creationId xmlns:p14="http://schemas.microsoft.com/office/powerpoint/2010/main" val="234944365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1"/>
            </a:lvl1pPr>
          </a:lstStyle>
          <a:p>
            <a:r>
              <a:rPr lang="en-US" dirty="0"/>
              <a:t>Visual Studio Live! Las Vegas 2023</a:t>
            </a: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737638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my session on getting started with WinUI and the Windows App SDK. Let’s get started!</a:t>
            </a:r>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DE326DE0-BACA-4EA0-B73F-CC7DC1D7F4A1}" type="slidenum">
              <a:rPr lang="en-US" smtClean="0"/>
              <a:pPr/>
              <a:t>1</a:t>
            </a:fld>
            <a:endParaRPr lang="en-US"/>
          </a:p>
        </p:txBody>
      </p:sp>
    </p:spTree>
    <p:extLst>
      <p:ext uri="{BB962C8B-B14F-4D97-AF65-F5344CB8AC3E}">
        <p14:creationId xmlns:p14="http://schemas.microsoft.com/office/powerpoint/2010/main" val="19273950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Deployment options.</a:t>
            </a:r>
          </a:p>
          <a:p>
            <a:endParaRPr lang="en-US" dirty="0"/>
          </a:p>
          <a:p>
            <a:r>
              <a:rPr lang="en-US" dirty="0" err="1"/>
              <a:t>WinUI</a:t>
            </a:r>
            <a:r>
              <a:rPr lang="en-US" dirty="0"/>
              <a:t> has several packaging options.</a:t>
            </a:r>
          </a:p>
          <a:p>
            <a:endParaRPr lang="en-US" dirty="0"/>
          </a:p>
          <a:p>
            <a:r>
              <a:rPr lang="en-US" dirty="0"/>
              <a:t>First off, your apps can be either “framework-dependent” or “self-contained”. Framework dependent apps rely on the Windows App SDK runtime being present on client machines. Self-contained apps deploy the runtime with your app. Each method has pros and cons.</a:t>
            </a:r>
          </a:p>
          <a:p>
            <a:r>
              <a:rPr lang="en-US" dirty="0"/>
              <a:t>	Self contained – Larger installer but you control the runtime version. But that also means you need to deploy updates to your app to provide any runtime bug-fixes.</a:t>
            </a:r>
          </a:p>
          <a:p>
            <a:r>
              <a:rPr lang="en-US" dirty="0"/>
              <a:t>	Framework dependent (the default) – Smaller installer but you’re relying on users to keep updated with SDK updates and fixes.</a:t>
            </a:r>
          </a:p>
          <a:p>
            <a:endParaRPr lang="en-US" dirty="0"/>
          </a:p>
          <a:p>
            <a:r>
              <a:rPr lang="en-US" dirty="0"/>
              <a:t>For getting your app to your users, you can package and submit it to the Microsoft Store, you can use </a:t>
            </a:r>
            <a:r>
              <a:rPr lang="en-US" dirty="0" err="1"/>
              <a:t>WinGet</a:t>
            </a:r>
            <a:r>
              <a:rPr lang="en-US" dirty="0"/>
              <a:t> (the Windows Package Manager), you can sideload your app (deploy it without the Store or </a:t>
            </a:r>
            <a:r>
              <a:rPr lang="en-US" dirty="0" err="1"/>
              <a:t>WinGet</a:t>
            </a:r>
            <a:r>
              <a:rPr lang="en-US" dirty="0"/>
              <a:t> – this isn’t officially documented for WinUI, but the documented .NET MAUI method for Windows does work with WinUI apps too). You can also use third-party installer solutions. Advanced Installer and InstallShield are a couple of the well-known options.</a:t>
            </a:r>
          </a:p>
          <a:p>
            <a:endParaRPr lang="en-US" dirty="0"/>
          </a:p>
          <a:p>
            <a:r>
              <a:rPr lang="en-US" dirty="0"/>
              <a:t>We’re not going to do a live demo of this, but the online documentation and the deployment chapter in my book get into plenty of detail.</a:t>
            </a:r>
          </a:p>
        </p:txBody>
      </p:sp>
    </p:spTree>
    <p:extLst>
      <p:ext uri="{BB962C8B-B14F-4D97-AF65-F5344CB8AC3E}">
        <p14:creationId xmlns:p14="http://schemas.microsoft.com/office/powerpoint/2010/main" val="20226763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Uno Platform is an open-source.NET platform that allows you to build single codebase native mobile, web, desktop, and embedded apps. It acts as a bridge for WinUI apps to run natively on iOS, macOS, Android, Linux, and </a:t>
            </a:r>
            <a:r>
              <a:rPr lang="en-US" dirty="0" err="1"/>
              <a:t>WebAssembly</a:t>
            </a:r>
            <a:r>
              <a:rPr lang="en-US" dirty="0"/>
              <a:t>.</a:t>
            </a:r>
          </a:p>
          <a:p>
            <a:endParaRPr lang="en-US" dirty="0"/>
          </a:p>
          <a:p>
            <a:r>
              <a:rPr lang="en-US" dirty="0"/>
              <a:t>This allows you to write your C# and (optionally) XAML source code and compile it on different platforms while having it behave the same at runtime.</a:t>
            </a:r>
          </a:p>
          <a:p>
            <a:endParaRPr lang="en-US" dirty="0"/>
          </a:p>
          <a:p>
            <a:r>
              <a:rPr lang="en-US" dirty="0"/>
              <a:t>Uno recently released a public beta of their Hot Design UI designer that runs independently of your IDE. That means you can use it whether you’re developing in Visual Studio, VS Code, or JetBrains Rider, all of which are supported by Uno.</a:t>
            </a:r>
          </a:p>
        </p:txBody>
      </p:sp>
    </p:spTree>
    <p:extLst>
      <p:ext uri="{BB962C8B-B14F-4D97-AF65-F5344CB8AC3E}">
        <p14:creationId xmlns:p14="http://schemas.microsoft.com/office/powerpoint/2010/main" val="2712503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take a quick look at an Uno Platform version of the My Media Collection app that we looked at in some previous demos. We’ll try running this in Windows and in the browser with </a:t>
            </a:r>
            <a:r>
              <a:rPr lang="en-US" dirty="0" err="1"/>
              <a:t>WebAssembly</a:t>
            </a:r>
            <a:r>
              <a:rPr lang="en-US" dirty="0"/>
              <a:t>.</a:t>
            </a:r>
          </a:p>
          <a:p>
            <a:endParaRPr lang="en-US" dirty="0"/>
          </a:p>
          <a:p>
            <a:r>
              <a:rPr lang="en-US" dirty="0"/>
              <a:t>Chapter 13 has Uno Platform project, and it’s in the </a:t>
            </a:r>
            <a:r>
              <a:rPr lang="en-US" dirty="0" err="1"/>
              <a:t>UnoMediaCollection</a:t>
            </a:r>
            <a:r>
              <a:rPr lang="en-US" dirty="0"/>
              <a:t> folder in GitHub.</a:t>
            </a:r>
          </a:p>
          <a:p>
            <a:endParaRPr lang="en-US" dirty="0"/>
          </a:p>
          <a:p>
            <a:r>
              <a:rPr lang="en-US" dirty="0"/>
              <a:t>(Run from D:\dev\UnoMediaCollection\)</a:t>
            </a:r>
          </a:p>
        </p:txBody>
      </p:sp>
    </p:spTree>
    <p:extLst>
      <p:ext uri="{BB962C8B-B14F-4D97-AF65-F5344CB8AC3E}">
        <p14:creationId xmlns:p14="http://schemas.microsoft.com/office/powerpoint/2010/main" val="3535499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can check out the WinUI and Windows App SDK roadmaps on GitHub, but these are some of the items currently slated for the upcoming versions.</a:t>
            </a:r>
          </a:p>
        </p:txBody>
      </p:sp>
    </p:spTree>
    <p:extLst>
      <p:ext uri="{BB962C8B-B14F-4D97-AF65-F5344CB8AC3E}">
        <p14:creationId xmlns:p14="http://schemas.microsoft.com/office/powerpoint/2010/main" val="23664786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sure you stop by the Visual Studio Hub this week to talk to Microsoft experts.</a:t>
            </a:r>
          </a:p>
        </p:txBody>
      </p:sp>
    </p:spTree>
    <p:extLst>
      <p:ext uri="{BB962C8B-B14F-4D97-AF65-F5344CB8AC3E}">
        <p14:creationId xmlns:p14="http://schemas.microsoft.com/office/powerpoint/2010/main" val="30714186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that’s all we’ve got for this month. Thank you! Any questions?</a:t>
            </a:r>
          </a:p>
        </p:txBody>
      </p:sp>
    </p:spTree>
    <p:extLst>
      <p:ext uri="{BB962C8B-B14F-4D97-AF65-F5344CB8AC3E}">
        <p14:creationId xmlns:p14="http://schemas.microsoft.com/office/powerpoint/2010/main" val="11168472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don’t forget to complete your session surveys!</a:t>
            </a:r>
          </a:p>
        </p:txBody>
      </p:sp>
    </p:spTree>
    <p:extLst>
      <p:ext uri="{BB962C8B-B14F-4D97-AF65-F5344CB8AC3E}">
        <p14:creationId xmlns:p14="http://schemas.microsoft.com/office/powerpoint/2010/main" val="3829849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sure to complete your session surveys. Your feedback helps the event, and it helps me improve my talks.</a:t>
            </a:r>
          </a:p>
        </p:txBody>
      </p:sp>
    </p:spTree>
    <p:extLst>
      <p:ext uri="{BB962C8B-B14F-4D97-AF65-F5344CB8AC3E}">
        <p14:creationId xmlns:p14="http://schemas.microsoft.com/office/powerpoint/2010/main" val="3823958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little background about me…</a:t>
            </a:r>
          </a:p>
          <a:p>
            <a:endParaRPr lang="en-US" dirty="0"/>
          </a:p>
          <a:p>
            <a:r>
              <a:rPr lang="en-US" dirty="0"/>
              <a:t>For those who don’t know me, I’ve been in the software industry since 1995, with most of that time (over 25) years spent as a developer and architect using various Microsoft technologies.</a:t>
            </a:r>
          </a:p>
          <a:p>
            <a:endParaRPr lang="en-US" dirty="0"/>
          </a:p>
          <a:p>
            <a:r>
              <a:rPr lang="en-US" dirty="0"/>
              <a:t>Some of you may also be familiar with my blog, the Morning Dew, where I’ve been posting daily links for .NET developers since 2007.</a:t>
            </a:r>
          </a:p>
          <a:p>
            <a:endParaRPr lang="en-US" dirty="0"/>
          </a:p>
          <a:p>
            <a:r>
              <a:rPr lang="en-US" dirty="0"/>
              <a:t>I also have three books from </a:t>
            </a:r>
            <a:r>
              <a:rPr lang="en-US" dirty="0" err="1"/>
              <a:t>Packt</a:t>
            </a:r>
            <a:r>
              <a:rPr lang="en-US" dirty="0"/>
              <a:t> Publishing. You can check those out on </a:t>
            </a:r>
            <a:r>
              <a:rPr lang="en-US" dirty="0" err="1"/>
              <a:t>Packt’s</a:t>
            </a:r>
            <a:r>
              <a:rPr lang="en-US" dirty="0"/>
              <a:t> website or on Amazon. Just search for my name.</a:t>
            </a:r>
          </a:p>
          <a:p>
            <a:endParaRPr lang="en-US" dirty="0"/>
          </a:p>
          <a:p>
            <a:r>
              <a:rPr lang="en-US" dirty="0"/>
              <a:t>Writing those books led me to pivot my career to technical writing. I joined Microsoft two years ago as a content developer. I write documentation, training modules, and code samples on Microsoft Learn. I work on the Windows developer docs team, helping to maintain the docs for client apps and APIs. I have another talk I give about my work as a content developer and how anyone can contribute to content on Learn through GitHub issues and PRs.</a:t>
            </a:r>
          </a:p>
          <a:p>
            <a:endParaRPr lang="en-US" dirty="0"/>
          </a:p>
          <a:p>
            <a:r>
              <a:rPr lang="en-US" dirty="0"/>
              <a:t>Finally, I’m one of the founding organizers of the TechBash developer conference. We’ve been running the event in the Poconos since 2016.</a:t>
            </a:r>
          </a:p>
          <a:p>
            <a:endParaRPr lang="en-US" dirty="0"/>
          </a:p>
        </p:txBody>
      </p:sp>
    </p:spTree>
    <p:extLst>
      <p:ext uri="{BB962C8B-B14F-4D97-AF65-F5344CB8AC3E}">
        <p14:creationId xmlns:p14="http://schemas.microsoft.com/office/powerpoint/2010/main" val="2376181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look at what we’ll be covering in the session today.</a:t>
            </a:r>
          </a:p>
          <a:p>
            <a:endParaRPr lang="en-US" dirty="0"/>
          </a:p>
          <a:p>
            <a:r>
              <a:rPr lang="en-US" dirty="0"/>
              <a:t>We’ll start with an overview of WinUI and the Windows App SDK and talk about how they’re connected.</a:t>
            </a:r>
          </a:p>
          <a:p>
            <a:endParaRPr lang="en-US" dirty="0"/>
          </a:p>
          <a:p>
            <a:r>
              <a:rPr lang="en-US" dirty="0"/>
              <a:t>Next, we’ll jump right into Visual Studio to create a new WinUI project. We’ll see what you get out of the box, and how a couple of quick tweaks can improve the appearance of any app.</a:t>
            </a:r>
          </a:p>
          <a:p>
            <a:endParaRPr lang="en-US" dirty="0"/>
          </a:p>
          <a:p>
            <a:r>
              <a:rPr lang="en-US" dirty="0"/>
              <a:t>Then we’ll look at some of the controls that are included in WinUI and see how you can apply styles that match your users’ Windows theme choices.</a:t>
            </a:r>
          </a:p>
          <a:p>
            <a:endParaRPr lang="en-US" dirty="0"/>
          </a:p>
          <a:p>
            <a:r>
              <a:rPr lang="en-US" dirty="0"/>
              <a:t>In that same project, we’ll see how easy it is to implement the MVVM pattern with the MVVM Toolkit that’s part of the .NET Community Toolkit from Microsoft.</a:t>
            </a:r>
          </a:p>
          <a:p>
            <a:endParaRPr lang="en-US" dirty="0"/>
          </a:p>
          <a:p>
            <a:r>
              <a:rPr lang="en-US" dirty="0"/>
              <a:t>Next, we’ll look at another project which uses some controls from the Windows Community Toolkit, and we’ll also explore the Windows Community Toolkit Gallery app.</a:t>
            </a:r>
          </a:p>
          <a:p>
            <a:endParaRPr lang="en-US" dirty="0"/>
          </a:p>
          <a:p>
            <a:r>
              <a:rPr lang="en-US" dirty="0"/>
              <a:t>We’ll see an app that implements App Notifications. These are APIs from the Windows App SDK that allow your app to send or receive notifications using Windows toast notifications.</a:t>
            </a:r>
          </a:p>
          <a:p>
            <a:endParaRPr lang="en-US" dirty="0"/>
          </a:p>
          <a:p>
            <a:r>
              <a:rPr lang="en-US" dirty="0"/>
              <a:t>We’ll talk about the interop options you have with WinUI and look at some of the deployment options.</a:t>
            </a:r>
          </a:p>
          <a:p>
            <a:endParaRPr lang="en-US" dirty="0"/>
          </a:p>
          <a:p>
            <a:r>
              <a:rPr lang="en-US" dirty="0"/>
              <a:t>Finally, we’ll wrap up by taking a quick look (depending on time) at an Uno Platform project and talk about what’s on the WinUI roadmap and where you can find it.</a:t>
            </a:r>
          </a:p>
        </p:txBody>
      </p:sp>
    </p:spTree>
    <p:extLst>
      <p:ext uri="{BB962C8B-B14F-4D97-AF65-F5344CB8AC3E}">
        <p14:creationId xmlns:p14="http://schemas.microsoft.com/office/powerpoint/2010/main" val="479029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brief history and some background  on </a:t>
            </a:r>
            <a:r>
              <a:rPr lang="en-US" dirty="0" err="1"/>
              <a:t>WinUI</a:t>
            </a:r>
            <a:r>
              <a:rPr lang="en-US" dirty="0"/>
              <a:t> 3 and the Windows App SDK.</a:t>
            </a:r>
          </a:p>
          <a:p>
            <a:endParaRPr lang="en-US" dirty="0"/>
          </a:p>
          <a:p>
            <a:r>
              <a:rPr lang="en-US" dirty="0" err="1"/>
              <a:t>WinUI</a:t>
            </a:r>
            <a:r>
              <a:rPr lang="en-US" dirty="0"/>
              <a:t> 3 is a part of the Windows App SDK. It’s probably the main thing that most people associate with Windows App SDK, but the SDK has APIs and capabilities that can be leveraged from </a:t>
            </a:r>
            <a:r>
              <a:rPr lang="en-US" dirty="0" err="1"/>
              <a:t>WinUI</a:t>
            </a:r>
            <a:r>
              <a:rPr lang="en-US" dirty="0"/>
              <a:t> 3 apps and other Windows apps.</a:t>
            </a:r>
          </a:p>
          <a:p>
            <a:endParaRPr lang="en-US" dirty="0"/>
          </a:p>
          <a:p>
            <a:r>
              <a:rPr lang="en-US" dirty="0" err="1"/>
              <a:t>WinUI</a:t>
            </a:r>
            <a:r>
              <a:rPr lang="en-US" dirty="0"/>
              <a:t> 3 was released in March of 2021 along with version 1.0 of Windows App SDK. It came out about a week after the first edition of my </a:t>
            </a:r>
            <a:r>
              <a:rPr lang="en-US" dirty="0" err="1"/>
              <a:t>WinUI</a:t>
            </a:r>
            <a:r>
              <a:rPr lang="en-US" dirty="0"/>
              <a:t> book was published.</a:t>
            </a:r>
          </a:p>
          <a:p>
            <a:endParaRPr lang="en-US" dirty="0"/>
          </a:p>
          <a:p>
            <a:r>
              <a:rPr lang="en-US" dirty="0"/>
              <a:t>WinUI C# apps run on the .NET runtime. You can create WinUI 3 apps on .NET 8 and 9 today, but I’m getting ready to start trying it with the .NET 10 preview.</a:t>
            </a:r>
          </a:p>
          <a:p>
            <a:endParaRPr lang="en-US" dirty="0"/>
          </a:p>
          <a:p>
            <a:r>
              <a:rPr lang="en-US" dirty="0"/>
              <a:t>.NET developers will create a C# app with a XAML UI, but you can also use C++ and XAML. You could also technically create the contents of your UI in your C# code-behind files, but you still need to have a XAML file to host the root page or Window element.</a:t>
            </a:r>
          </a:p>
          <a:p>
            <a:endParaRPr lang="en-US" dirty="0"/>
          </a:p>
          <a:p>
            <a:r>
              <a:rPr lang="en-US" dirty="0"/>
              <a:t>The latest release of Windows App SDK is version 1.7, which is out in preview and should be released next week. They’re just going through some final regression testing on the latest builds.</a:t>
            </a:r>
          </a:p>
          <a:p>
            <a:endParaRPr lang="en-US" dirty="0"/>
          </a:p>
          <a:p>
            <a:r>
              <a:rPr lang="en-US" dirty="0"/>
              <a:t>If you attended my session yesterday, we compared WinUI to some of the other Windows development frameworks. We also have a Windows Developer FAQ on Microsoft Learn that discusses the options available to developers.</a:t>
            </a:r>
          </a:p>
          <a:p>
            <a:endParaRPr lang="en-US" dirty="0"/>
          </a:p>
          <a:p>
            <a:r>
              <a:rPr lang="en-US" dirty="0"/>
              <a:t>WinUI is released as read-only on open source. That means that while you can’t contribute PRs, you can use the source for some enhanced debugging. There was a WinUI Community Call last year where the team demonstrated how debugging with the source can help pinpoint problems while debugging. Those calls are all up on the Windows Developer YouTube channel.</a:t>
            </a:r>
          </a:p>
          <a:p>
            <a:endParaRPr lang="en-US" dirty="0"/>
          </a:p>
        </p:txBody>
      </p:sp>
    </p:spTree>
    <p:extLst>
      <p:ext uri="{BB962C8B-B14F-4D97-AF65-F5344CB8AC3E}">
        <p14:creationId xmlns:p14="http://schemas.microsoft.com/office/powerpoint/2010/main" val="3832508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do a couple of quick demos next. One will be starting a new </a:t>
            </a:r>
            <a:r>
              <a:rPr lang="en-US" dirty="0" err="1"/>
              <a:t>WinUI</a:t>
            </a:r>
            <a:r>
              <a:rPr lang="en-US" dirty="0"/>
              <a:t> project in Visual Studio. The second project is taken from Chapter 5 of my book. We’ll examine some of the controls and see how I used the MVVM Toolkit from the .NET Community Toolkit to leverage the MVVM pattern in my code.</a:t>
            </a:r>
          </a:p>
          <a:p>
            <a:endParaRPr lang="en-US" dirty="0"/>
          </a:p>
          <a:p>
            <a:pPr marL="171450" indent="-171450">
              <a:buFontTx/>
              <a:buChar char="-"/>
            </a:pPr>
            <a:r>
              <a:rPr lang="en-US" dirty="0"/>
              <a:t>Create new WinUI 3 in Desktop project. Add Mica look and new </a:t>
            </a:r>
            <a:r>
              <a:rPr lang="en-US" dirty="0" err="1"/>
              <a:t>TitleBar</a:t>
            </a:r>
            <a:r>
              <a:rPr lang="en-US" dirty="0"/>
              <a:t> after updating to latest .NET and </a:t>
            </a:r>
            <a:r>
              <a:rPr lang="en-US" dirty="0" err="1"/>
              <a:t>WinAppSDK</a:t>
            </a:r>
            <a:r>
              <a:rPr lang="en-US" dirty="0"/>
              <a:t>.</a:t>
            </a:r>
          </a:p>
          <a:p>
            <a:pPr marL="0" indent="0">
              <a:buFontTx/>
              <a:buNone/>
            </a:pPr>
            <a:endParaRPr lang="en-US" dirty="0"/>
          </a:p>
          <a:p>
            <a:pPr marL="171450" indent="-171450">
              <a:buFontTx/>
              <a:buChar char="-"/>
            </a:pPr>
            <a:r>
              <a:rPr lang="en-US" dirty="0"/>
              <a:t>Open </a:t>
            </a:r>
            <a:r>
              <a:rPr lang="en-US" dirty="0" err="1"/>
              <a:t>ControlsAndMvvm</a:t>
            </a:r>
            <a:r>
              <a:rPr lang="en-US" dirty="0"/>
              <a:t> folder to explore controls and MVVM concepts.</a:t>
            </a:r>
          </a:p>
        </p:txBody>
      </p:sp>
    </p:spTree>
    <p:extLst>
      <p:ext uri="{BB962C8B-B14F-4D97-AF65-F5344CB8AC3E}">
        <p14:creationId xmlns:p14="http://schemas.microsoft.com/office/powerpoint/2010/main" val="2578728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Windows Community Toolkit, like the .NET Community Toolkit is an open-source project with controls, helpers, animations, behaviors, and lots more.</a:t>
            </a:r>
          </a:p>
          <a:p>
            <a:endParaRPr lang="en-US" dirty="0"/>
          </a:p>
          <a:p>
            <a:r>
              <a:rPr lang="en-US" dirty="0"/>
              <a:t>The source and documentation are both stored in GitHub, and the documentation is surfaced on Microsoft Learn under the .NET docs.</a:t>
            </a:r>
          </a:p>
          <a:p>
            <a:endParaRPr lang="en-US" dirty="0"/>
          </a:p>
          <a:p>
            <a:pPr marL="171450" indent="-171450">
              <a:buFontTx/>
              <a:buChar char="-"/>
            </a:pPr>
            <a:r>
              <a:rPr lang="en-US" dirty="0"/>
              <a:t>Explore the Windows Community Toolkit Gallery app.</a:t>
            </a:r>
          </a:p>
          <a:p>
            <a:pPr marL="0" indent="0">
              <a:buFontTx/>
              <a:buNone/>
            </a:pPr>
            <a:endParaRPr lang="en-US" dirty="0"/>
          </a:p>
          <a:p>
            <a:pPr marL="171450" indent="-171450">
              <a:buFontTx/>
              <a:buChar char="-"/>
            </a:pPr>
            <a:r>
              <a:rPr lang="en-US" dirty="0"/>
              <a:t>Chapter 9 code has Community Toolkit controls in the </a:t>
            </a:r>
            <a:r>
              <a:rPr lang="en-US" dirty="0" err="1"/>
              <a:t>CommunityToolkit</a:t>
            </a:r>
            <a:r>
              <a:rPr lang="en-US" dirty="0"/>
              <a:t> folder.</a:t>
            </a:r>
          </a:p>
        </p:txBody>
      </p:sp>
    </p:spTree>
    <p:extLst>
      <p:ext uri="{BB962C8B-B14F-4D97-AF65-F5344CB8AC3E}">
        <p14:creationId xmlns:p14="http://schemas.microsoft.com/office/powerpoint/2010/main" val="1379252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next demo is taken from Chapter 8 in my book. We’ll see how Windows App SDK app notifications are implemented in a WinUI 3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Open demo project from Notifications folder.</a:t>
            </a:r>
          </a:p>
        </p:txBody>
      </p:sp>
    </p:spTree>
    <p:extLst>
      <p:ext uri="{BB962C8B-B14F-4D97-AF65-F5344CB8AC3E}">
        <p14:creationId xmlns:p14="http://schemas.microsoft.com/office/powerpoint/2010/main" val="6786956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few options for different types of interop in a WinUI app.</a:t>
            </a:r>
          </a:p>
          <a:p>
            <a:endParaRPr lang="en-US" dirty="0"/>
          </a:p>
          <a:p>
            <a:r>
              <a:rPr lang="en-US" dirty="0"/>
              <a:t>There isn’t a full-featured interop host yet for WinUI like you have for hosting WPF controls in a WinForms app or vice-versa. There is a </a:t>
            </a:r>
            <a:r>
              <a:rPr lang="en-US" dirty="0" err="1"/>
              <a:t>ContentIsland</a:t>
            </a:r>
            <a:r>
              <a:rPr lang="en-US" dirty="0"/>
              <a:t> and related classes in the </a:t>
            </a:r>
            <a:r>
              <a:rPr lang="en-US" dirty="0" err="1"/>
              <a:t>Microsoft.UI.Content</a:t>
            </a:r>
            <a:r>
              <a:rPr lang="en-US" dirty="0"/>
              <a:t> namespace. They were released in Windows App SDK 1.4, but they’re currently only available in C++ Win32 apps. There’s no wrapper to use Islands in WinForms or WPF yet. You can check out the sample on GitHub for more information.</a:t>
            </a:r>
          </a:p>
          <a:p>
            <a:endParaRPr lang="en-US" dirty="0"/>
          </a:p>
          <a:p>
            <a:r>
              <a:rPr lang="en-US" dirty="0"/>
              <a:t>Another option is to embed some web content in your WinUI app with a WebView2 control. In chapter 12 of my book, I created and deployed a Blazor app and host in a WinUI client app. There are also some folks who have gotten the .NET MAUI Blazor Hybrid </a:t>
            </a:r>
            <a:r>
              <a:rPr lang="en-US" dirty="0" err="1"/>
              <a:t>webview</a:t>
            </a:r>
            <a:r>
              <a:rPr lang="en-US" dirty="0"/>
              <a:t> control to work in a WinUI app. Using that, you can run a </a:t>
            </a:r>
            <a:r>
              <a:rPr lang="en-US" dirty="0" err="1"/>
              <a:t>Blazor</a:t>
            </a:r>
            <a:r>
              <a:rPr lang="en-US" dirty="0"/>
              <a:t> app embedded in your project rather than loading it from the cloud. This way, you could potentially share local resources and run some functionality offline.</a:t>
            </a:r>
          </a:p>
          <a:p>
            <a:endParaRPr lang="en-US" dirty="0"/>
          </a:p>
          <a:p>
            <a:r>
              <a:rPr lang="en-US" dirty="0"/>
              <a:t>Let’s look at that WebView2 with Blazor demo from Chapter 12 of my book.</a:t>
            </a:r>
          </a:p>
          <a:p>
            <a:endParaRPr lang="en-US" dirty="0"/>
          </a:p>
          <a:p>
            <a:r>
              <a:rPr lang="en-US" dirty="0"/>
              <a:t>If there’s time, we’ll also look at a simple C++ Islands sample taken from Microsoft’s Windows App SDK samples repo.</a:t>
            </a:r>
          </a:p>
        </p:txBody>
      </p:sp>
    </p:spTree>
    <p:extLst>
      <p:ext uri="{BB962C8B-B14F-4D97-AF65-F5344CB8AC3E}">
        <p14:creationId xmlns:p14="http://schemas.microsoft.com/office/powerpoint/2010/main" val="1973038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088F999-7A4E-6B4F-9FED-EF75B73AD044}" type="datetimeFigureOut">
              <a:rPr lang="en-US" smtClean="0"/>
              <a:t>3/8/2025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508733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88F999-7A4E-6B4F-9FED-EF75B73AD044}" type="datetimeFigureOut">
              <a:rPr lang="en-US" smtClean="0"/>
              <a:t>3/8/2025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2057719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88F999-7A4E-6B4F-9FED-EF75B73AD044}" type="datetimeFigureOut">
              <a:rPr lang="en-US" smtClean="0"/>
              <a:t>3/8/2025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104877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E51E94-D08C-431E-88FC-7EB62E529A19}" type="datetimeFigureOut">
              <a:rPr lang="en-US" smtClean="0"/>
              <a:pPr/>
              <a:t>3/8/2025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9044842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viding_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24ACC4D-6C22-786F-EE96-E12EA0B91599}"/>
              </a:ext>
            </a:extLst>
          </p:cNvPr>
          <p:cNvPicPr>
            <a:picLocks noChangeAspect="1"/>
          </p:cNvPicPr>
          <p:nvPr/>
        </p:nvPicPr>
        <p:blipFill>
          <a:blip r:embed="rId2"/>
          <a:srcRect/>
          <a:stretch/>
        </p:blipFill>
        <p:spPr>
          <a:xfrm>
            <a:off x="5943600" y="1998172"/>
            <a:ext cx="5143500" cy="5143500"/>
          </a:xfrm>
          <a:prstGeom prst="rect">
            <a:avLst/>
          </a:prstGeom>
        </p:spPr>
      </p:pic>
      <p:sp>
        <p:nvSpPr>
          <p:cNvPr id="2" name="Title 1">
            <a:extLst>
              <a:ext uri="{FF2B5EF4-FFF2-40B4-BE49-F238E27FC236}">
                <a16:creationId xmlns:a16="http://schemas.microsoft.com/office/drawing/2014/main" id="{3483A32E-F292-BB75-B917-167F08F854CB}"/>
              </a:ext>
            </a:extLst>
          </p:cNvPr>
          <p:cNvSpPr>
            <a:spLocks noGrp="1"/>
          </p:cNvSpPr>
          <p:nvPr>
            <p:ph type="ctrTitle"/>
          </p:nvPr>
        </p:nvSpPr>
        <p:spPr>
          <a:xfrm>
            <a:off x="628650" y="2777490"/>
            <a:ext cx="6858000" cy="634301"/>
          </a:xfrm>
        </p:spPr>
        <p:txBody>
          <a:bodyPr anchor="b">
            <a:normAutofit/>
          </a:bodyPr>
          <a:lstStyle>
            <a:lvl1pPr algn="l">
              <a:defRPr sz="3300"/>
            </a:lvl1pPr>
          </a:lstStyle>
          <a:p>
            <a:r>
              <a:rPr lang="en-US"/>
              <a:t>Click to edit Master title style</a:t>
            </a:r>
          </a:p>
        </p:txBody>
      </p:sp>
      <p:sp>
        <p:nvSpPr>
          <p:cNvPr id="3" name="Subtitle 2">
            <a:extLst>
              <a:ext uri="{FF2B5EF4-FFF2-40B4-BE49-F238E27FC236}">
                <a16:creationId xmlns:a16="http://schemas.microsoft.com/office/drawing/2014/main" id="{6CB67962-7DAD-27C7-AE18-58D126B021BE}"/>
              </a:ext>
            </a:extLst>
          </p:cNvPr>
          <p:cNvSpPr>
            <a:spLocks noGrp="1"/>
          </p:cNvSpPr>
          <p:nvPr>
            <p:ph type="subTitle" idx="1"/>
          </p:nvPr>
        </p:nvSpPr>
        <p:spPr>
          <a:xfrm>
            <a:off x="628650" y="3480847"/>
            <a:ext cx="6858000" cy="273844"/>
          </a:xfrm>
        </p:spPr>
        <p:txBody>
          <a:bodyPr>
            <a:normAutofit/>
          </a:bodyPr>
          <a:lstStyle>
            <a:lvl1pPr marL="0" indent="0" algn="l">
              <a:buNone/>
              <a:defRPr sz="135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Tree>
    <p:extLst>
      <p:ext uri="{BB962C8B-B14F-4D97-AF65-F5344CB8AC3E}">
        <p14:creationId xmlns:p14="http://schemas.microsoft.com/office/powerpoint/2010/main" val="4121980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88F999-7A4E-6B4F-9FED-EF75B73AD044}" type="datetimeFigureOut">
              <a:rPr lang="en-US" smtClean="0"/>
              <a:t>3/8/2025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904484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088F999-7A4E-6B4F-9FED-EF75B73AD044}" type="datetimeFigureOut">
              <a:rPr lang="en-US" smtClean="0"/>
              <a:t>3/8/2025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4213274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088F999-7A4E-6B4F-9FED-EF75B73AD044}" type="datetimeFigureOut">
              <a:rPr lang="en-US" smtClean="0"/>
              <a:t>3/8/2025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703610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088F999-7A4E-6B4F-9FED-EF75B73AD044}" type="datetimeFigureOut">
              <a:rPr lang="en-US" smtClean="0"/>
              <a:t>3/8/2025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06885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088F999-7A4E-6B4F-9FED-EF75B73AD044}" type="datetimeFigureOut">
              <a:rPr lang="en-US" smtClean="0"/>
              <a:t>3/8/2025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1142695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88F999-7A4E-6B4F-9FED-EF75B73AD044}" type="datetimeFigureOut">
              <a:rPr lang="en-US" smtClean="0"/>
              <a:t>3/8/2025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4095448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88F999-7A4E-6B4F-9FED-EF75B73AD044}" type="datetimeFigureOut">
              <a:rPr lang="en-US" smtClean="0"/>
              <a:t>3/8/2025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517045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88F999-7A4E-6B4F-9FED-EF75B73AD044}" type="datetimeFigureOut">
              <a:rPr lang="en-US" smtClean="0"/>
              <a:t>3/8/2025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2594263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3.xml"/><Relationship Id="rId1" Type="http://schemas.openxmlformats.org/officeDocument/2006/relationships/slideLayout" Target="../slideLayouts/slideLayout13.xml"/><Relationship Id="rId4"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D088F999-7A4E-6B4F-9FED-EF75B73AD044}" type="datetimeFigureOut">
              <a:rPr lang="en-US" smtClean="0"/>
              <a:t>3/8/2025</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D024AAD-DF78-DE44-A1F3-EEB19EDC9165}" type="slidenum">
              <a:rPr lang="en-US" smtClean="0"/>
              <a:t>‹#›</a:t>
            </a:fld>
            <a:endParaRPr lang="en-US"/>
          </a:p>
        </p:txBody>
      </p:sp>
    </p:spTree>
    <p:extLst>
      <p:ext uri="{BB962C8B-B14F-4D97-AF65-F5344CB8AC3E}">
        <p14:creationId xmlns:p14="http://schemas.microsoft.com/office/powerpoint/2010/main" val="158093817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D088F999-7A4E-6B4F-9FED-EF75B73AD044}" type="datetimeFigureOut">
              <a:rPr lang="en-US" smtClean="0"/>
              <a:t>3/8/2025</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D024AAD-DF78-DE44-A1F3-EEB19EDC9165}" type="slidenum">
              <a:rPr lang="en-US" smtClean="0"/>
              <a:t>‹#›</a:t>
            </a:fld>
            <a:endParaRPr lang="en-US"/>
          </a:p>
        </p:txBody>
      </p:sp>
    </p:spTree>
    <p:extLst>
      <p:ext uri="{BB962C8B-B14F-4D97-AF65-F5344CB8AC3E}">
        <p14:creationId xmlns:p14="http://schemas.microsoft.com/office/powerpoint/2010/main" val="1580938178"/>
      </p:ext>
    </p:extLst>
  </p:cSld>
  <p:clrMap bg1="lt1" tx1="dk1" bg2="lt2" tx2="dk2" accent1="accent1" accent2="accent2" accent3="accent3" accent4="accent4" accent5="accent5" accent6="accent6" hlink="hlink" folHlink="folHlink"/>
  <p:sldLayoutIdLst>
    <p:sldLayoutId id="2147483762"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890A6E38-821E-3B3B-D008-13ECE0BA0503}"/>
              </a:ext>
            </a:extLst>
          </p:cNvPr>
          <p:cNvPicPr>
            <a:picLocks noChangeAspect="1"/>
          </p:cNvPicPr>
          <p:nvPr/>
        </p:nvPicPr>
        <p:blipFill>
          <a:blip r:embed="rId3"/>
          <a:stretch>
            <a:fillRect/>
          </a:stretch>
        </p:blipFill>
        <p:spPr>
          <a:xfrm>
            <a:off x="0" y="0"/>
            <a:ext cx="9144000" cy="5143500"/>
          </a:xfrm>
          <a:prstGeom prst="rect">
            <a:avLst/>
          </a:prstGeom>
        </p:spPr>
      </p:pic>
      <p:sp>
        <p:nvSpPr>
          <p:cNvPr id="2" name="Title Placeholder 1">
            <a:extLst>
              <a:ext uri="{FF2B5EF4-FFF2-40B4-BE49-F238E27FC236}">
                <a16:creationId xmlns:a16="http://schemas.microsoft.com/office/drawing/2014/main" id="{4A77048C-E359-F66D-AD4D-97D47FB308F4}"/>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9C945F-7803-9CF7-4561-E707D977AB0F}"/>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3AD0B5-411C-DD37-3DE1-D299F9DA7877}"/>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600">
                <a:solidFill>
                  <a:schemeClr val="bg1"/>
                </a:solidFill>
                <a:latin typeface="Open Sans" pitchFamily="2" charset="0"/>
                <a:cs typeface="Open Sans" pitchFamily="2" charset="0"/>
              </a:defRPr>
            </a:lvl1pPr>
          </a:lstStyle>
          <a:p>
            <a:fld id="{7772CFB9-2D03-4FA6-9400-996F4EBAF7F1}" type="datetimeFigureOut">
              <a:rPr lang="en-US" smtClean="0"/>
              <a:t>3/8/2025</a:t>
            </a:fld>
            <a:endParaRPr lang="en-US"/>
          </a:p>
        </p:txBody>
      </p:sp>
      <p:sp>
        <p:nvSpPr>
          <p:cNvPr id="6" name="Slide Number Placeholder 5">
            <a:extLst>
              <a:ext uri="{FF2B5EF4-FFF2-40B4-BE49-F238E27FC236}">
                <a16:creationId xmlns:a16="http://schemas.microsoft.com/office/drawing/2014/main" id="{50C852EC-6A60-0D42-A9E9-DDECCBDFBF03}"/>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600">
                <a:solidFill>
                  <a:schemeClr val="bg1"/>
                </a:solidFill>
                <a:latin typeface="Open Sans" pitchFamily="2" charset="0"/>
                <a:cs typeface="Open Sans" pitchFamily="2" charset="0"/>
              </a:defRPr>
            </a:lvl1pPr>
          </a:lstStyle>
          <a:p>
            <a:fld id="{F0C56AA0-39FC-4050-9FFE-ACCDA2AA9CDF}" type="slidenum">
              <a:rPr lang="en-US" smtClean="0"/>
              <a:t>‹#›</a:t>
            </a:fld>
            <a:endParaRPr lang="en-US"/>
          </a:p>
        </p:txBody>
      </p:sp>
      <p:pic>
        <p:nvPicPr>
          <p:cNvPr id="10" name="Picture 9" descr="Shape, icon, rectangle&#10;&#10;Description automatically generated">
            <a:extLst>
              <a:ext uri="{FF2B5EF4-FFF2-40B4-BE49-F238E27FC236}">
                <a16:creationId xmlns:a16="http://schemas.microsoft.com/office/drawing/2014/main" id="{16B77DA5-824E-FBA0-B882-81A183CEDA43}"/>
              </a:ext>
            </a:extLst>
          </p:cNvPr>
          <p:cNvPicPr>
            <a:picLocks noChangeAspect="1"/>
          </p:cNvPicPr>
          <p:nvPr/>
        </p:nvPicPr>
        <p:blipFill>
          <a:blip r:embed="rId4"/>
          <a:stretch>
            <a:fillRect/>
          </a:stretch>
        </p:blipFill>
        <p:spPr>
          <a:xfrm>
            <a:off x="9144000" y="0"/>
            <a:ext cx="676275" cy="3381375"/>
          </a:xfrm>
          <a:prstGeom prst="rect">
            <a:avLst/>
          </a:prstGeom>
        </p:spPr>
      </p:pic>
    </p:spTree>
    <p:extLst>
      <p:ext uri="{BB962C8B-B14F-4D97-AF65-F5344CB8AC3E}">
        <p14:creationId xmlns:p14="http://schemas.microsoft.com/office/powerpoint/2010/main" val="524419882"/>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3600" b="1" i="0" kern="1200" spc="120" baseline="0">
          <a:solidFill>
            <a:schemeClr val="bg1"/>
          </a:solidFill>
          <a:latin typeface="Segoe UI Semibold" panose="020B0702040204020203" pitchFamily="34" charset="0"/>
          <a:ea typeface="+mj-ea"/>
          <a:cs typeface="Segoe UI Semibold" panose="020B07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Open Sans" pitchFamily="2" charset="0"/>
          <a:ea typeface="+mn-ea"/>
          <a:cs typeface="Open Sans"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Open Sans" pitchFamily="2" charset="0"/>
          <a:ea typeface="+mn-ea"/>
          <a:cs typeface="Open Sans"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Open Sans" pitchFamily="2" charset="0"/>
          <a:ea typeface="+mn-ea"/>
          <a:cs typeface="Open Sans"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earn.microsoft.com/dotnet/maui/windows/deployment/publish-visual-studio-folder"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hyperlink" Target="mailto:alvin@alvinashcraft.co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bsky.app/profile/alvinashcraft.com"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microsoft/microsoft-ui-xaml"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CommunityToolkit/Window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www.microsoft.com/store/apps/9nblggh4tlcq" TargetMode="External"/><Relationship Id="rId4" Type="http://schemas.openxmlformats.org/officeDocument/2006/relationships/hyperlink" Target="https://learn.microsoft.com/dotnet/communitytoolkit/windows/"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icrosoft/WindowsAppSDK-Samples/tree/main/Samples/Islands"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https://learn.microsoft.com/microsoft-edge/webview2/get-started/winu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Rectangle 5"/>
          <p:cNvSpPr>
            <a:spLocks noChangeArrowheads="1"/>
          </p:cNvSpPr>
          <p:nvPr/>
        </p:nvSpPr>
        <p:spPr bwMode="auto">
          <a:xfrm>
            <a:off x="422277" y="2555355"/>
            <a:ext cx="3987800" cy="129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5923" tIns="42962" rIns="85923" bIns="42962"/>
          <a:lstStyle/>
          <a:p>
            <a:pPr eaLnBrk="1" hangingPunct="1">
              <a:defRPr/>
            </a:pPr>
            <a:r>
              <a:rPr lang="en-US" sz="3200" b="1" dirty="0">
                <a:solidFill>
                  <a:srgbClr val="3BDBC2"/>
                </a:solidFill>
                <a:latin typeface="Arial" charset="0"/>
              </a:rPr>
              <a:t>Alvin Ashcraft</a:t>
            </a:r>
            <a:endParaRPr lang="en-US" sz="2800" b="1" dirty="0">
              <a:solidFill>
                <a:srgbClr val="3BDBC2"/>
              </a:solidFill>
              <a:latin typeface="Arial" charset="0"/>
              <a:cs typeface="+mn-cs"/>
            </a:endParaRPr>
          </a:p>
          <a:p>
            <a:pPr>
              <a:defRPr/>
            </a:pPr>
            <a:r>
              <a:rPr lang="en-US" sz="2400" b="1" dirty="0">
                <a:solidFill>
                  <a:srgbClr val="3BDBC2"/>
                </a:solidFill>
                <a:latin typeface="Arial" charset="0"/>
              </a:rPr>
              <a:t>Sr. Content Developer</a:t>
            </a:r>
          </a:p>
          <a:p>
            <a:pPr>
              <a:defRPr/>
            </a:pPr>
            <a:r>
              <a:rPr lang="en-US" sz="2400" b="1" dirty="0">
                <a:solidFill>
                  <a:srgbClr val="3BDBC2"/>
                </a:solidFill>
                <a:latin typeface="Arial" charset="0"/>
              </a:rPr>
              <a:t>Microsoft</a:t>
            </a:r>
          </a:p>
          <a:p>
            <a:pPr eaLnBrk="1" hangingPunct="1">
              <a:defRPr/>
            </a:pPr>
            <a:endParaRPr lang="en-US" b="1" dirty="0">
              <a:solidFill>
                <a:srgbClr val="1F497D"/>
              </a:solidFill>
              <a:latin typeface="Arial" charset="0"/>
              <a:cs typeface="+mn-cs"/>
            </a:endParaRPr>
          </a:p>
          <a:p>
            <a:pPr eaLnBrk="1" hangingPunct="1">
              <a:defRPr/>
            </a:pPr>
            <a:endParaRPr lang="en-US" sz="1400" dirty="0">
              <a:solidFill>
                <a:srgbClr val="1F497D"/>
              </a:solidFill>
              <a:latin typeface="Times New Roman" pitchFamily="28" charset="0"/>
              <a:cs typeface="+mn-cs"/>
            </a:endParaRPr>
          </a:p>
        </p:txBody>
      </p:sp>
      <p:sp>
        <p:nvSpPr>
          <p:cNvPr id="7" name="Text Box 7"/>
          <p:cNvSpPr txBox="1">
            <a:spLocks noChangeArrowheads="1"/>
          </p:cNvSpPr>
          <p:nvPr/>
        </p:nvSpPr>
        <p:spPr bwMode="auto">
          <a:xfrm>
            <a:off x="422277" y="3986760"/>
            <a:ext cx="294004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sz="1600">
                <a:solidFill>
                  <a:schemeClr val="tx1"/>
                </a:solidFill>
                <a:latin typeface="Lucida Console" pitchFamily="49" charset="0"/>
                <a:cs typeface="Arial" charset="0"/>
              </a:defRPr>
            </a:lvl1pPr>
            <a:lvl2pPr marL="742950" indent="-285750">
              <a:defRPr sz="1600">
                <a:solidFill>
                  <a:schemeClr val="tx1"/>
                </a:solidFill>
                <a:latin typeface="Lucida Console" pitchFamily="49" charset="0"/>
                <a:cs typeface="Arial" charset="0"/>
              </a:defRPr>
            </a:lvl2pPr>
            <a:lvl3pPr marL="1143000" indent="-228600">
              <a:defRPr sz="1600">
                <a:solidFill>
                  <a:schemeClr val="tx1"/>
                </a:solidFill>
                <a:latin typeface="Lucida Console" pitchFamily="49" charset="0"/>
                <a:cs typeface="Arial" charset="0"/>
              </a:defRPr>
            </a:lvl3pPr>
            <a:lvl4pPr marL="1600200" indent="-228600">
              <a:defRPr sz="1600">
                <a:solidFill>
                  <a:schemeClr val="tx1"/>
                </a:solidFill>
                <a:latin typeface="Lucida Console" pitchFamily="49" charset="0"/>
                <a:cs typeface="Arial" charset="0"/>
              </a:defRPr>
            </a:lvl4pPr>
            <a:lvl5pPr marL="2057400" indent="-228600">
              <a:defRPr sz="1600">
                <a:solidFill>
                  <a:schemeClr val="tx1"/>
                </a:solidFill>
                <a:latin typeface="Lucida Console" pitchFamily="49" charset="0"/>
                <a:cs typeface="Arial" charset="0"/>
              </a:defRPr>
            </a:lvl5pPr>
            <a:lvl6pPr marL="2514600" indent="-228600" eaLnBrk="0" fontAlgn="base" hangingPunct="0">
              <a:spcBef>
                <a:spcPct val="0"/>
              </a:spcBef>
              <a:spcAft>
                <a:spcPct val="0"/>
              </a:spcAft>
              <a:defRPr sz="1600">
                <a:solidFill>
                  <a:schemeClr val="tx1"/>
                </a:solidFill>
                <a:latin typeface="Lucida Console" pitchFamily="49" charset="0"/>
                <a:cs typeface="Arial" charset="0"/>
              </a:defRPr>
            </a:lvl6pPr>
            <a:lvl7pPr marL="2971800" indent="-228600" eaLnBrk="0" fontAlgn="base" hangingPunct="0">
              <a:spcBef>
                <a:spcPct val="0"/>
              </a:spcBef>
              <a:spcAft>
                <a:spcPct val="0"/>
              </a:spcAft>
              <a:defRPr sz="1600">
                <a:solidFill>
                  <a:schemeClr val="tx1"/>
                </a:solidFill>
                <a:latin typeface="Lucida Console" pitchFamily="49" charset="0"/>
                <a:cs typeface="Arial" charset="0"/>
              </a:defRPr>
            </a:lvl7pPr>
            <a:lvl8pPr marL="3429000" indent="-228600" eaLnBrk="0" fontAlgn="base" hangingPunct="0">
              <a:spcBef>
                <a:spcPct val="0"/>
              </a:spcBef>
              <a:spcAft>
                <a:spcPct val="0"/>
              </a:spcAft>
              <a:defRPr sz="1600">
                <a:solidFill>
                  <a:schemeClr val="tx1"/>
                </a:solidFill>
                <a:latin typeface="Lucida Console" pitchFamily="49" charset="0"/>
                <a:cs typeface="Arial" charset="0"/>
              </a:defRPr>
            </a:lvl8pPr>
            <a:lvl9pPr marL="3886200" indent="-228600" eaLnBrk="0" fontAlgn="base" hangingPunct="0">
              <a:spcBef>
                <a:spcPct val="0"/>
              </a:spcBef>
              <a:spcAft>
                <a:spcPct val="0"/>
              </a:spcAft>
              <a:defRPr sz="1600">
                <a:solidFill>
                  <a:schemeClr val="tx1"/>
                </a:solidFill>
                <a:latin typeface="Lucida Console" pitchFamily="49" charset="0"/>
                <a:cs typeface="Arial" charset="0"/>
              </a:defRPr>
            </a:lvl9pPr>
          </a:lstStyle>
          <a:p>
            <a:r>
              <a:rPr lang="en-US" sz="2000" dirty="0">
                <a:solidFill>
                  <a:srgbClr val="3BDBC2"/>
                </a:solidFill>
                <a:latin typeface="Arial" charset="0"/>
              </a:rPr>
              <a:t>Level: Beginner</a:t>
            </a:r>
          </a:p>
          <a:p>
            <a:endParaRPr lang="en-US" b="1" dirty="0">
              <a:solidFill>
                <a:schemeClr val="accent1"/>
              </a:solidFill>
              <a:latin typeface="Arial" charset="0"/>
            </a:endParaRPr>
          </a:p>
        </p:txBody>
      </p:sp>
      <p:sp>
        <p:nvSpPr>
          <p:cNvPr id="8" name="Rectangle 3"/>
          <p:cNvSpPr txBox="1">
            <a:spLocks noChangeArrowheads="1"/>
          </p:cNvSpPr>
          <p:nvPr/>
        </p:nvSpPr>
        <p:spPr bwMode="auto">
          <a:xfrm>
            <a:off x="381000" y="1289050"/>
            <a:ext cx="7620000" cy="1130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292100" dist="35921" dir="2700000" algn="ctr" rotWithShape="0">
                    <a:schemeClr val="tx1"/>
                  </a:outerShdw>
                </a:effectLst>
              </a14:hiddenEffects>
            </a:ext>
          </a:extLst>
        </p:spPr>
        <p:txBody>
          <a:bodyPr vert="horz" wrap="square" lIns="90379" tIns="44448" rIns="90379" bIns="44448" numCol="1" anchor="ctr" anchorCtr="0" compatLnSpc="1">
            <a:prstTxWarp prst="textNoShape">
              <a:avLst/>
            </a:prstTxWarp>
          </a:bodyPr>
          <a:lstStyle>
            <a:lvl1pPr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mj-lt"/>
                <a:ea typeface="+mj-ea"/>
                <a:cs typeface="+mj-cs"/>
              </a:defRPr>
            </a:lvl1pPr>
            <a:lvl2pPr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2pPr>
            <a:lvl3pPr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3pPr>
            <a:lvl4pPr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4pPr>
            <a:lvl5pPr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5pPr>
            <a:lvl6pPr marL="457200"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6pPr>
            <a:lvl7pPr marL="914400"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7pPr>
            <a:lvl8pPr marL="1371600"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8pPr>
            <a:lvl9pPr marL="1828800"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9pPr>
          </a:lstStyle>
          <a:p>
            <a:pPr>
              <a:lnSpc>
                <a:spcPct val="80000"/>
              </a:lnSpc>
              <a:defRPr/>
            </a:pPr>
            <a:r>
              <a:rPr lang="en-US" sz="4400" b="1" dirty="0">
                <a:solidFill>
                  <a:schemeClr val="bg1"/>
                </a:solidFill>
                <a:effectLst/>
              </a:rPr>
              <a:t>Getting Started with </a:t>
            </a:r>
            <a:r>
              <a:rPr lang="en-US" sz="4400" b="1" dirty="0" err="1">
                <a:solidFill>
                  <a:schemeClr val="bg1"/>
                </a:solidFill>
                <a:effectLst/>
              </a:rPr>
              <a:t>WinUI</a:t>
            </a:r>
            <a:r>
              <a:rPr lang="en-US" sz="4400" b="1" dirty="0">
                <a:solidFill>
                  <a:schemeClr val="bg1"/>
                </a:solidFill>
                <a:effectLst/>
              </a:rPr>
              <a:t> &amp; the Windows App SDK</a:t>
            </a:r>
          </a:p>
        </p:txBody>
      </p:sp>
    </p:spTree>
    <p:extLst>
      <p:ext uri="{BB962C8B-B14F-4D97-AF65-F5344CB8AC3E}">
        <p14:creationId xmlns:p14="http://schemas.microsoft.com/office/powerpoint/2010/main" val="405188728"/>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369DD-FC2E-B1E5-ED1E-9F7F3D0B2B23}"/>
              </a:ext>
            </a:extLst>
          </p:cNvPr>
          <p:cNvSpPr>
            <a:spLocks noGrp="1"/>
          </p:cNvSpPr>
          <p:nvPr>
            <p:ph type="title"/>
          </p:nvPr>
        </p:nvSpPr>
        <p:spPr/>
        <p:txBody>
          <a:bodyPr/>
          <a:lstStyle/>
          <a:p>
            <a:r>
              <a:rPr lang="en-US" dirty="0"/>
              <a:t>Deployment Options</a:t>
            </a:r>
          </a:p>
        </p:txBody>
      </p:sp>
      <p:sp>
        <p:nvSpPr>
          <p:cNvPr id="3" name="Content Placeholder 2">
            <a:extLst>
              <a:ext uri="{FF2B5EF4-FFF2-40B4-BE49-F238E27FC236}">
                <a16:creationId xmlns:a16="http://schemas.microsoft.com/office/drawing/2014/main" id="{54BEE2D8-B174-3A5E-CA63-910530923B53}"/>
              </a:ext>
            </a:extLst>
          </p:cNvPr>
          <p:cNvSpPr>
            <a:spLocks noGrp="1"/>
          </p:cNvSpPr>
          <p:nvPr>
            <p:ph idx="1"/>
          </p:nvPr>
        </p:nvSpPr>
        <p:spPr/>
        <p:txBody>
          <a:bodyPr>
            <a:normAutofit fontScale="55000" lnSpcReduction="20000"/>
          </a:bodyPr>
          <a:lstStyle/>
          <a:p>
            <a:r>
              <a:rPr lang="en-US" dirty="0"/>
              <a:t>Packaging Options</a:t>
            </a:r>
          </a:p>
          <a:p>
            <a:pPr lvl="1"/>
            <a:r>
              <a:rPr lang="en-US" dirty="0"/>
              <a:t>Framework-dependent packaged apps (default)</a:t>
            </a:r>
          </a:p>
          <a:p>
            <a:pPr lvl="1"/>
            <a:r>
              <a:rPr lang="en-US" dirty="0"/>
              <a:t>Framework-dependent unpackaged apps</a:t>
            </a:r>
          </a:p>
          <a:p>
            <a:pPr lvl="1"/>
            <a:r>
              <a:rPr lang="en-US" dirty="0"/>
              <a:t>Self-contained apps</a:t>
            </a:r>
          </a:p>
          <a:p>
            <a:r>
              <a:rPr lang="en-US" dirty="0"/>
              <a:t>Microsoft Store</a:t>
            </a:r>
          </a:p>
          <a:p>
            <a:r>
              <a:rPr lang="en-US" dirty="0"/>
              <a:t>Windows Package Manager (</a:t>
            </a:r>
            <a:r>
              <a:rPr lang="en-US" dirty="0" err="1"/>
              <a:t>WinGet</a:t>
            </a:r>
            <a:r>
              <a:rPr lang="en-US" dirty="0"/>
              <a:t>) </a:t>
            </a:r>
          </a:p>
          <a:p>
            <a:r>
              <a:rPr lang="en-US" dirty="0"/>
              <a:t>Sideload an MSIX</a:t>
            </a:r>
          </a:p>
          <a:p>
            <a:pPr lvl="1"/>
            <a:r>
              <a:rPr lang="en-US" dirty="0">
                <a:hlinkClick r:id="rId3"/>
              </a:rPr>
              <a:t>Instructions for packaging a .NET MAUI app</a:t>
            </a:r>
            <a:r>
              <a:rPr lang="en-US" dirty="0"/>
              <a:t> work with </a:t>
            </a:r>
            <a:r>
              <a:rPr lang="en-US" dirty="0" err="1"/>
              <a:t>WinUI</a:t>
            </a:r>
            <a:r>
              <a:rPr lang="en-US" dirty="0"/>
              <a:t> projects w/ Windows App Packaging project</a:t>
            </a:r>
          </a:p>
          <a:p>
            <a:pPr lvl="1"/>
            <a:r>
              <a:rPr lang="en-US" dirty="0"/>
              <a:t>Sideload works to deploy MSIX with Enterprise deployment tools too</a:t>
            </a:r>
          </a:p>
          <a:p>
            <a:r>
              <a:rPr lang="en-US" dirty="0"/>
              <a:t>Third-party installers</a:t>
            </a:r>
          </a:p>
          <a:p>
            <a:pPr lvl="1"/>
            <a:r>
              <a:rPr lang="en-US" dirty="0"/>
              <a:t>Advanced Installer</a:t>
            </a:r>
          </a:p>
          <a:p>
            <a:pPr lvl="1"/>
            <a:r>
              <a:rPr lang="en-US" dirty="0"/>
              <a:t>InstallShield</a:t>
            </a:r>
          </a:p>
        </p:txBody>
      </p:sp>
      <p:pic>
        <p:nvPicPr>
          <p:cNvPr id="5" name="Picture 4">
            <a:extLst>
              <a:ext uri="{FF2B5EF4-FFF2-40B4-BE49-F238E27FC236}">
                <a16:creationId xmlns:a16="http://schemas.microsoft.com/office/drawing/2014/main" id="{C5DDE78C-95A5-5530-5CFE-0082F5281E44}"/>
              </a:ext>
            </a:extLst>
          </p:cNvPr>
          <p:cNvPicPr>
            <a:picLocks noChangeAspect="1"/>
          </p:cNvPicPr>
          <p:nvPr/>
        </p:nvPicPr>
        <p:blipFill>
          <a:blip r:embed="rId4"/>
          <a:stretch>
            <a:fillRect/>
          </a:stretch>
        </p:blipFill>
        <p:spPr>
          <a:xfrm>
            <a:off x="7105149" y="3257550"/>
            <a:ext cx="1609725" cy="1609725"/>
          </a:xfrm>
          <a:prstGeom prst="rect">
            <a:avLst/>
          </a:prstGeom>
        </p:spPr>
      </p:pic>
    </p:spTree>
    <p:extLst>
      <p:ext uri="{BB962C8B-B14F-4D97-AF65-F5344CB8AC3E}">
        <p14:creationId xmlns:p14="http://schemas.microsoft.com/office/powerpoint/2010/main" val="1066165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03228-DA10-FAA2-AACD-066577FD5C52}"/>
              </a:ext>
            </a:extLst>
          </p:cNvPr>
          <p:cNvSpPr>
            <a:spLocks noGrp="1"/>
          </p:cNvSpPr>
          <p:nvPr>
            <p:ph type="title"/>
          </p:nvPr>
        </p:nvSpPr>
        <p:spPr/>
        <p:txBody>
          <a:bodyPr/>
          <a:lstStyle/>
          <a:p>
            <a:r>
              <a:rPr lang="en-US" dirty="0"/>
              <a:t>Uno Platform with Hot Design</a:t>
            </a:r>
          </a:p>
        </p:txBody>
      </p:sp>
      <p:sp>
        <p:nvSpPr>
          <p:cNvPr id="3" name="Content Placeholder 2">
            <a:extLst>
              <a:ext uri="{FF2B5EF4-FFF2-40B4-BE49-F238E27FC236}">
                <a16:creationId xmlns:a16="http://schemas.microsoft.com/office/drawing/2014/main" id="{898D213C-49C0-41EF-4E06-8C4CDC09D236}"/>
              </a:ext>
            </a:extLst>
          </p:cNvPr>
          <p:cNvSpPr>
            <a:spLocks noGrp="1"/>
          </p:cNvSpPr>
          <p:nvPr>
            <p:ph sz="half" idx="1"/>
          </p:nvPr>
        </p:nvSpPr>
        <p:spPr/>
        <p:txBody>
          <a:bodyPr/>
          <a:lstStyle/>
          <a:p>
            <a:r>
              <a:rPr lang="en-US" dirty="0"/>
              <a:t>Take your WinUI code to iOS, Android, macOS, Linux, and the web</a:t>
            </a:r>
          </a:p>
          <a:p>
            <a:r>
              <a:rPr lang="en-US" dirty="0"/>
              <a:t>Hot Design (Preview)</a:t>
            </a:r>
          </a:p>
          <a:p>
            <a:pPr lvl="1"/>
            <a:r>
              <a:rPr lang="en-US" dirty="0"/>
              <a:t>Use your running app as a design surface</a:t>
            </a:r>
          </a:p>
        </p:txBody>
      </p:sp>
      <p:pic>
        <p:nvPicPr>
          <p:cNvPr id="6" name="Content Placeholder 5">
            <a:extLst>
              <a:ext uri="{FF2B5EF4-FFF2-40B4-BE49-F238E27FC236}">
                <a16:creationId xmlns:a16="http://schemas.microsoft.com/office/drawing/2014/main" id="{9102F83C-799A-BF65-3881-3F71502EF657}"/>
              </a:ext>
            </a:extLst>
          </p:cNvPr>
          <p:cNvPicPr>
            <a:picLocks noGrp="1" noChangeAspect="1"/>
          </p:cNvPicPr>
          <p:nvPr>
            <p:ph sz="half" idx="2"/>
          </p:nvPr>
        </p:nvPicPr>
        <p:blipFill>
          <a:blip r:embed="rId3"/>
          <a:stretch>
            <a:fillRect/>
          </a:stretch>
        </p:blipFill>
        <p:spPr>
          <a:xfrm>
            <a:off x="4648200" y="1758414"/>
            <a:ext cx="4038600" cy="2277546"/>
          </a:xfrm>
        </p:spPr>
      </p:pic>
    </p:spTree>
    <p:extLst>
      <p:ext uri="{BB962C8B-B14F-4D97-AF65-F5344CB8AC3E}">
        <p14:creationId xmlns:p14="http://schemas.microsoft.com/office/powerpoint/2010/main" val="3822441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03511-29EF-0013-55CA-2BD3CE87C37F}"/>
              </a:ext>
            </a:extLst>
          </p:cNvPr>
          <p:cNvSpPr>
            <a:spLocks noGrp="1"/>
          </p:cNvSpPr>
          <p:nvPr>
            <p:ph type="ctrTitle"/>
          </p:nvPr>
        </p:nvSpPr>
        <p:spPr>
          <a:xfrm>
            <a:off x="685800" y="1598613"/>
            <a:ext cx="7772400" cy="1101725"/>
          </a:xfrm>
        </p:spPr>
        <p:txBody>
          <a:bodyPr anchor="ctr">
            <a:normAutofit/>
          </a:bodyPr>
          <a:lstStyle/>
          <a:p>
            <a:r>
              <a:rPr lang="en-US" dirty="0"/>
              <a:t>Cross-Platform Demo</a:t>
            </a:r>
          </a:p>
        </p:txBody>
      </p:sp>
      <p:sp>
        <p:nvSpPr>
          <p:cNvPr id="3" name="Content Placeholder 2">
            <a:extLst>
              <a:ext uri="{FF2B5EF4-FFF2-40B4-BE49-F238E27FC236}">
                <a16:creationId xmlns:a16="http://schemas.microsoft.com/office/drawing/2014/main" id="{B6F89953-C153-641D-D77C-776992CD587D}"/>
              </a:ext>
            </a:extLst>
          </p:cNvPr>
          <p:cNvSpPr>
            <a:spLocks noGrp="1"/>
          </p:cNvSpPr>
          <p:nvPr>
            <p:ph type="subTitle" idx="1"/>
          </p:nvPr>
        </p:nvSpPr>
        <p:spPr>
          <a:xfrm>
            <a:off x="1371600" y="2914650"/>
            <a:ext cx="6400800" cy="1314450"/>
          </a:xfrm>
        </p:spPr>
        <p:txBody>
          <a:bodyPr>
            <a:normAutofit/>
          </a:bodyPr>
          <a:lstStyle/>
          <a:p>
            <a:r>
              <a:rPr lang="en-US" dirty="0">
                <a:solidFill>
                  <a:schemeClr val="tx1">
                    <a:lumMod val="85000"/>
                    <a:lumOff val="15000"/>
                  </a:schemeClr>
                </a:solidFill>
              </a:rPr>
              <a:t>Take your </a:t>
            </a:r>
            <a:r>
              <a:rPr lang="en-US" dirty="0" err="1">
                <a:solidFill>
                  <a:schemeClr val="tx1">
                    <a:lumMod val="85000"/>
                    <a:lumOff val="15000"/>
                  </a:schemeClr>
                </a:solidFill>
              </a:rPr>
              <a:t>WinUI</a:t>
            </a:r>
            <a:r>
              <a:rPr lang="en-US" dirty="0">
                <a:solidFill>
                  <a:schemeClr val="tx1">
                    <a:lumMod val="85000"/>
                    <a:lumOff val="15000"/>
                  </a:schemeClr>
                </a:solidFill>
              </a:rPr>
              <a:t> app cross-platform with Uno Platform</a:t>
            </a:r>
          </a:p>
        </p:txBody>
      </p:sp>
    </p:spTree>
    <p:extLst>
      <p:ext uri="{BB962C8B-B14F-4D97-AF65-F5344CB8AC3E}">
        <p14:creationId xmlns:p14="http://schemas.microsoft.com/office/powerpoint/2010/main" val="4632883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BBAB1-7984-E355-BCBA-5ECFFC2A5D07}"/>
              </a:ext>
            </a:extLst>
          </p:cNvPr>
          <p:cNvSpPr>
            <a:spLocks noGrp="1"/>
          </p:cNvSpPr>
          <p:nvPr>
            <p:ph type="title"/>
          </p:nvPr>
        </p:nvSpPr>
        <p:spPr/>
        <p:txBody>
          <a:bodyPr/>
          <a:lstStyle/>
          <a:p>
            <a:r>
              <a:rPr lang="en-US" dirty="0" err="1"/>
              <a:t>WinUI</a:t>
            </a:r>
            <a:r>
              <a:rPr lang="en-US" dirty="0"/>
              <a:t> Roadmap</a:t>
            </a:r>
          </a:p>
        </p:txBody>
      </p:sp>
      <p:sp>
        <p:nvSpPr>
          <p:cNvPr id="3" name="Content Placeholder 2">
            <a:extLst>
              <a:ext uri="{FF2B5EF4-FFF2-40B4-BE49-F238E27FC236}">
                <a16:creationId xmlns:a16="http://schemas.microsoft.com/office/drawing/2014/main" id="{7B008B15-B323-F6E4-7F72-42543645DDB4}"/>
              </a:ext>
            </a:extLst>
          </p:cNvPr>
          <p:cNvSpPr>
            <a:spLocks noGrp="1"/>
          </p:cNvSpPr>
          <p:nvPr>
            <p:ph idx="1"/>
          </p:nvPr>
        </p:nvSpPr>
        <p:spPr/>
        <p:txBody>
          <a:bodyPr/>
          <a:lstStyle/>
          <a:p>
            <a:r>
              <a:rPr lang="en-US" dirty="0"/>
              <a:t>Up next: Windows App SDK 1.7 &amp; 1.8</a:t>
            </a:r>
          </a:p>
          <a:p>
            <a:pPr lvl="1"/>
            <a:r>
              <a:rPr lang="en-US" dirty="0"/>
              <a:t>OAuth2Manager, </a:t>
            </a:r>
            <a:r>
              <a:rPr lang="en-US" dirty="0" err="1"/>
              <a:t>BackgroundTaskManager</a:t>
            </a:r>
            <a:r>
              <a:rPr lang="en-US" dirty="0"/>
              <a:t>, </a:t>
            </a:r>
            <a:r>
              <a:rPr lang="en-US" dirty="0" err="1"/>
              <a:t>CameraCaptureUI</a:t>
            </a:r>
            <a:r>
              <a:rPr lang="en-US" dirty="0"/>
              <a:t>, </a:t>
            </a:r>
            <a:r>
              <a:rPr lang="en-US" dirty="0" err="1"/>
              <a:t>TitleBar</a:t>
            </a:r>
            <a:r>
              <a:rPr lang="en-US" dirty="0"/>
              <a:t> improvements in 1.7</a:t>
            </a:r>
          </a:p>
          <a:p>
            <a:pPr lvl="1"/>
            <a:r>
              <a:rPr lang="en-US" dirty="0"/>
              <a:t>Continued work on XAML Designer in 1.7 &amp; 1.8</a:t>
            </a:r>
          </a:p>
          <a:p>
            <a:r>
              <a:rPr lang="en-US" dirty="0" err="1"/>
              <a:t>WinUI</a:t>
            </a:r>
            <a:r>
              <a:rPr lang="en-US" dirty="0"/>
              <a:t> &amp; Windows App SDK roadmap</a:t>
            </a:r>
          </a:p>
        </p:txBody>
      </p:sp>
      <p:pic>
        <p:nvPicPr>
          <p:cNvPr id="5" name="Picture 4">
            <a:extLst>
              <a:ext uri="{FF2B5EF4-FFF2-40B4-BE49-F238E27FC236}">
                <a16:creationId xmlns:a16="http://schemas.microsoft.com/office/drawing/2014/main" id="{1E9BFB19-86B5-4FEA-3709-13E9493E2213}"/>
              </a:ext>
            </a:extLst>
          </p:cNvPr>
          <p:cNvPicPr>
            <a:picLocks noChangeAspect="1"/>
          </p:cNvPicPr>
          <p:nvPr/>
        </p:nvPicPr>
        <p:blipFill>
          <a:blip r:embed="rId3"/>
          <a:stretch>
            <a:fillRect/>
          </a:stretch>
        </p:blipFill>
        <p:spPr>
          <a:xfrm>
            <a:off x="7391400" y="3354387"/>
            <a:ext cx="1376363" cy="1376363"/>
          </a:xfrm>
          <a:prstGeom prst="rect">
            <a:avLst/>
          </a:prstGeom>
        </p:spPr>
      </p:pic>
    </p:spTree>
    <p:extLst>
      <p:ext uri="{BB962C8B-B14F-4D97-AF65-F5344CB8AC3E}">
        <p14:creationId xmlns:p14="http://schemas.microsoft.com/office/powerpoint/2010/main" val="3814277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890938-B950-738A-108D-CADCF40696FD}"/>
              </a:ext>
            </a:extLst>
          </p:cNvPr>
          <p:cNvSpPr txBox="1"/>
          <p:nvPr/>
        </p:nvSpPr>
        <p:spPr>
          <a:xfrm>
            <a:off x="2118945" y="1426239"/>
            <a:ext cx="4906108" cy="646331"/>
          </a:xfrm>
          <a:prstGeom prst="rect">
            <a:avLst/>
          </a:prstGeom>
          <a:noFill/>
        </p:spPr>
        <p:txBody>
          <a:bodyPr wrap="square" rtlCol="0">
            <a:sp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r>
              <a:rPr lang="en-US" sz="3600" dirty="0">
                <a:solidFill>
                  <a:schemeClr val="bg1"/>
                </a:solidFill>
                <a:latin typeface="Segoe UI Semibold" panose="020B0702040204020203" pitchFamily="34" charset="0"/>
                <a:cs typeface="Segoe UI Semibold" panose="020B0702040204020203" pitchFamily="34" charset="0"/>
              </a:rPr>
              <a:t>Visual Studio Hub</a:t>
            </a:r>
          </a:p>
        </p:txBody>
      </p:sp>
      <p:sp>
        <p:nvSpPr>
          <p:cNvPr id="5" name="TextBox 4">
            <a:extLst>
              <a:ext uri="{FF2B5EF4-FFF2-40B4-BE49-F238E27FC236}">
                <a16:creationId xmlns:a16="http://schemas.microsoft.com/office/drawing/2014/main" id="{2BA9E79D-F235-50B2-9074-594EF83E7551}"/>
              </a:ext>
            </a:extLst>
          </p:cNvPr>
          <p:cNvSpPr txBox="1"/>
          <p:nvPr/>
        </p:nvSpPr>
        <p:spPr>
          <a:xfrm>
            <a:off x="2605835" y="2094327"/>
            <a:ext cx="3932327" cy="248209"/>
          </a:xfrm>
          <a:prstGeom prst="rect">
            <a:avLst/>
          </a:prstGeom>
          <a:noFill/>
        </p:spPr>
        <p:txBody>
          <a:bodyPr wrap="square" rtlCol="0">
            <a:sp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1013" dirty="0">
                <a:solidFill>
                  <a:schemeClr val="bg1"/>
                </a:solidFill>
              </a:rPr>
              <a:t>Your one-stop destination for everything Visual Studio</a:t>
            </a:r>
          </a:p>
        </p:txBody>
      </p:sp>
      <p:sp>
        <p:nvSpPr>
          <p:cNvPr id="6" name="TextBox 5">
            <a:extLst>
              <a:ext uri="{FF2B5EF4-FFF2-40B4-BE49-F238E27FC236}">
                <a16:creationId xmlns:a16="http://schemas.microsoft.com/office/drawing/2014/main" id="{4FC96684-9F7F-1C5D-E556-09B00E9DB96A}"/>
              </a:ext>
            </a:extLst>
          </p:cNvPr>
          <p:cNvSpPr txBox="1"/>
          <p:nvPr/>
        </p:nvSpPr>
        <p:spPr>
          <a:xfrm>
            <a:off x="3745210" y="2727374"/>
            <a:ext cx="1653578" cy="248209"/>
          </a:xfrm>
          <a:prstGeom prst="rect">
            <a:avLst/>
          </a:prstGeom>
          <a:noFill/>
        </p:spPr>
        <p:txBody>
          <a:bodyPr wrap="square" rtlCol="0">
            <a:sp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1013" dirty="0">
                <a:solidFill>
                  <a:schemeClr val="bg1"/>
                </a:solidFill>
              </a:rPr>
              <a:t>https://aka.ms/vshub</a:t>
            </a:r>
          </a:p>
        </p:txBody>
      </p:sp>
      <p:pic>
        <p:nvPicPr>
          <p:cNvPr id="8" name="Picture 7" descr="A logo for a company&#10;&#10;AI-generated content may be incorrect.">
            <a:extLst>
              <a:ext uri="{FF2B5EF4-FFF2-40B4-BE49-F238E27FC236}">
                <a16:creationId xmlns:a16="http://schemas.microsoft.com/office/drawing/2014/main" id="{19E12B34-A72B-B90D-84D8-89CB4F3D8AC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41245" y="3882990"/>
            <a:ext cx="2784176" cy="1275726"/>
          </a:xfrm>
          <a:prstGeom prst="rect">
            <a:avLst/>
          </a:prstGeom>
        </p:spPr>
      </p:pic>
    </p:spTree>
    <p:extLst>
      <p:ext uri="{BB962C8B-B14F-4D97-AF65-F5344CB8AC3E}">
        <p14:creationId xmlns:p14="http://schemas.microsoft.com/office/powerpoint/2010/main" val="2277428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0ADBE-BB7F-87C5-984B-D80942197B3E}"/>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3C19694C-5CCF-4887-C0BE-CE802FA47658}"/>
              </a:ext>
            </a:extLst>
          </p:cNvPr>
          <p:cNvSpPr>
            <a:spLocks noGrp="1"/>
          </p:cNvSpPr>
          <p:nvPr>
            <p:ph idx="1"/>
          </p:nvPr>
        </p:nvSpPr>
        <p:spPr/>
        <p:txBody>
          <a:bodyPr/>
          <a:lstStyle/>
          <a:p>
            <a:r>
              <a:rPr lang="en-US" dirty="0"/>
              <a:t>Questions?</a:t>
            </a:r>
          </a:p>
          <a:p>
            <a:r>
              <a:rPr lang="en-US" dirty="0"/>
              <a:t>Contact me</a:t>
            </a:r>
          </a:p>
          <a:p>
            <a:pPr lvl="1"/>
            <a:r>
              <a:rPr lang="en-US" dirty="0"/>
              <a:t>Email: </a:t>
            </a:r>
            <a:r>
              <a:rPr lang="en-US" dirty="0">
                <a:hlinkClick r:id="rId3"/>
              </a:rPr>
              <a:t>alvin@alvinashcraft.com</a:t>
            </a:r>
            <a:endParaRPr lang="en-US" dirty="0"/>
          </a:p>
          <a:p>
            <a:pPr lvl="1"/>
            <a:r>
              <a:rPr lang="en-US" dirty="0"/>
              <a:t>Bluesky: </a:t>
            </a:r>
            <a:r>
              <a:rPr lang="en-US" dirty="0">
                <a:hlinkClick r:id="rId4"/>
              </a:rPr>
              <a:t>https://bsky.app/profile/alvinashcraft.com</a:t>
            </a:r>
            <a:r>
              <a:rPr lang="en-US" dirty="0"/>
              <a:t> </a:t>
            </a:r>
          </a:p>
        </p:txBody>
      </p:sp>
    </p:spTree>
    <p:extLst>
      <p:ext uri="{BB962C8B-B14F-4D97-AF65-F5344CB8AC3E}">
        <p14:creationId xmlns:p14="http://schemas.microsoft.com/office/powerpoint/2010/main" val="29881457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a:extLst>
            <a:ext uri="{FF2B5EF4-FFF2-40B4-BE49-F238E27FC236}">
              <a16:creationId xmlns:a16="http://schemas.microsoft.com/office/drawing/2014/main" id="{013C9BBC-A2A1-2E10-373D-013D6F62D9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6FDDF4-3E68-771C-9FC8-8007DF9F7D69}"/>
              </a:ext>
            </a:extLst>
          </p:cNvPr>
          <p:cNvSpPr>
            <a:spLocks noGrp="1"/>
          </p:cNvSpPr>
          <p:nvPr>
            <p:ph type="title"/>
          </p:nvPr>
        </p:nvSpPr>
        <p:spPr/>
        <p:txBody>
          <a:bodyPr/>
          <a:lstStyle/>
          <a:p>
            <a:r>
              <a:rPr lang="en-US" b="1" dirty="0"/>
              <a:t>Session Survey</a:t>
            </a:r>
            <a:endParaRPr lang="en-US" dirty="0"/>
          </a:p>
        </p:txBody>
      </p:sp>
      <p:sp>
        <p:nvSpPr>
          <p:cNvPr id="3" name="Content Placeholder 2">
            <a:extLst>
              <a:ext uri="{FF2B5EF4-FFF2-40B4-BE49-F238E27FC236}">
                <a16:creationId xmlns:a16="http://schemas.microsoft.com/office/drawing/2014/main" id="{5E667FC4-A3CE-51AF-12F1-96F244236622}"/>
              </a:ext>
            </a:extLst>
          </p:cNvPr>
          <p:cNvSpPr txBox="1">
            <a:spLocks/>
          </p:cNvSpPr>
          <p:nvPr/>
        </p:nvSpPr>
        <p:spPr>
          <a:xfrm>
            <a:off x="464695" y="1063625"/>
            <a:ext cx="8229600" cy="3394075"/>
          </a:xfrm>
          <a:prstGeom prst="rect">
            <a:avLst/>
          </a:prstGeom>
        </p:spPr>
        <p:txBody>
          <a:bodyPr>
            <a:normAutofit fontScale="8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t>Your feedback is very important to us</a:t>
            </a:r>
          </a:p>
          <a:p>
            <a:r>
              <a:rPr lang="en-US"/>
              <a:t>Please take a moment to complete the session survey found in the mobile app</a:t>
            </a:r>
          </a:p>
          <a:p>
            <a:r>
              <a:rPr lang="en-US"/>
              <a:t>Use the QR code or search for “Converge360 Events” in your app store</a:t>
            </a:r>
          </a:p>
          <a:p>
            <a:r>
              <a:rPr lang="en-US"/>
              <a:t>Find this session on the Agenda tab</a:t>
            </a:r>
          </a:p>
          <a:p>
            <a:r>
              <a:rPr lang="en-US"/>
              <a:t>Click “Session Evaluation”</a:t>
            </a:r>
          </a:p>
          <a:p>
            <a:r>
              <a:rPr lang="en-US"/>
              <a:t>Thank you! </a:t>
            </a:r>
            <a:endParaRPr lang="en-US" dirty="0"/>
          </a:p>
        </p:txBody>
      </p:sp>
      <p:pic>
        <p:nvPicPr>
          <p:cNvPr id="4" name="Picture 3">
            <a:extLst>
              <a:ext uri="{FF2B5EF4-FFF2-40B4-BE49-F238E27FC236}">
                <a16:creationId xmlns:a16="http://schemas.microsoft.com/office/drawing/2014/main" id="{1B2588D4-9A67-62DB-3172-9F59137455E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49137" y="2876550"/>
            <a:ext cx="1427276" cy="1428750"/>
          </a:xfrm>
          <a:prstGeom prst="rect">
            <a:avLst/>
          </a:prstGeom>
        </p:spPr>
      </p:pic>
    </p:spTree>
    <p:extLst>
      <p:ext uri="{BB962C8B-B14F-4D97-AF65-F5344CB8AC3E}">
        <p14:creationId xmlns:p14="http://schemas.microsoft.com/office/powerpoint/2010/main" val="934831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1A385-8A55-006B-2A2D-28B8362AFCFB}"/>
              </a:ext>
            </a:extLst>
          </p:cNvPr>
          <p:cNvSpPr>
            <a:spLocks noGrp="1"/>
          </p:cNvSpPr>
          <p:nvPr>
            <p:ph type="title"/>
          </p:nvPr>
        </p:nvSpPr>
        <p:spPr/>
        <p:txBody>
          <a:bodyPr/>
          <a:lstStyle/>
          <a:p>
            <a:r>
              <a:rPr lang="en-US" b="1" dirty="0"/>
              <a:t>Session Survey</a:t>
            </a:r>
            <a:endParaRPr lang="en-US" dirty="0"/>
          </a:p>
        </p:txBody>
      </p:sp>
      <p:sp>
        <p:nvSpPr>
          <p:cNvPr id="3" name="Content Placeholder 2">
            <a:extLst>
              <a:ext uri="{FF2B5EF4-FFF2-40B4-BE49-F238E27FC236}">
                <a16:creationId xmlns:a16="http://schemas.microsoft.com/office/drawing/2014/main" id="{BB9FBDDB-AB1F-92F6-16A9-1A59EF677498}"/>
              </a:ext>
            </a:extLst>
          </p:cNvPr>
          <p:cNvSpPr txBox="1">
            <a:spLocks/>
          </p:cNvSpPr>
          <p:nvPr/>
        </p:nvSpPr>
        <p:spPr>
          <a:xfrm>
            <a:off x="464695" y="1063625"/>
            <a:ext cx="8229600" cy="3394075"/>
          </a:xfrm>
          <a:prstGeom prst="rect">
            <a:avLst/>
          </a:prstGeom>
        </p:spPr>
        <p:txBody>
          <a:bodyPr>
            <a:normAutofit fontScale="8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t>Your feedback is very important to us</a:t>
            </a:r>
          </a:p>
          <a:p>
            <a:r>
              <a:rPr lang="en-US"/>
              <a:t>Please take a moment to complete the session survey found in the mobile app</a:t>
            </a:r>
          </a:p>
          <a:p>
            <a:r>
              <a:rPr lang="en-US"/>
              <a:t>Use the QR code or search for “Converge360 Events” in your app store</a:t>
            </a:r>
          </a:p>
          <a:p>
            <a:r>
              <a:rPr lang="en-US"/>
              <a:t>Find this session on the Agenda tab</a:t>
            </a:r>
          </a:p>
          <a:p>
            <a:r>
              <a:rPr lang="en-US"/>
              <a:t>Click “Session Evaluation”</a:t>
            </a:r>
          </a:p>
          <a:p>
            <a:r>
              <a:rPr lang="en-US"/>
              <a:t>Thank you! </a:t>
            </a:r>
            <a:endParaRPr lang="en-US" dirty="0"/>
          </a:p>
        </p:txBody>
      </p:sp>
      <p:pic>
        <p:nvPicPr>
          <p:cNvPr id="4" name="Picture 3">
            <a:extLst>
              <a:ext uri="{FF2B5EF4-FFF2-40B4-BE49-F238E27FC236}">
                <a16:creationId xmlns:a16="http://schemas.microsoft.com/office/drawing/2014/main" id="{C1374271-D688-D822-31C8-6BAEA00BA88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49137" y="2876550"/>
            <a:ext cx="1427276" cy="1428750"/>
          </a:xfrm>
          <a:prstGeom prst="rect">
            <a:avLst/>
          </a:prstGeom>
        </p:spPr>
      </p:pic>
    </p:spTree>
    <p:extLst>
      <p:ext uri="{BB962C8B-B14F-4D97-AF65-F5344CB8AC3E}">
        <p14:creationId xmlns:p14="http://schemas.microsoft.com/office/powerpoint/2010/main" val="1185222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About Me</a:t>
            </a:r>
          </a:p>
        </p:txBody>
      </p:sp>
      <p:sp>
        <p:nvSpPr>
          <p:cNvPr id="3" name="Content Placeholder 2"/>
          <p:cNvSpPr>
            <a:spLocks noGrp="1"/>
          </p:cNvSpPr>
          <p:nvPr>
            <p:ph idx="1"/>
          </p:nvPr>
        </p:nvSpPr>
        <p:spPr/>
        <p:txBody>
          <a:bodyPr/>
          <a:lstStyle/>
          <a:p>
            <a:r>
              <a:rPr lang="en-US" dirty="0"/>
              <a:t>Software industry for nearly 30 years</a:t>
            </a:r>
          </a:p>
          <a:p>
            <a:r>
              <a:rPr lang="en-US" dirty="0"/>
              <a:t>Morning Dew link blog</a:t>
            </a:r>
          </a:p>
          <a:p>
            <a:r>
              <a:rPr lang="en-US" dirty="0"/>
              <a:t>Three books for </a:t>
            </a:r>
            <a:r>
              <a:rPr lang="en-US" dirty="0" err="1"/>
              <a:t>Packt</a:t>
            </a:r>
            <a:r>
              <a:rPr lang="en-US" dirty="0"/>
              <a:t> Publishing</a:t>
            </a:r>
          </a:p>
          <a:p>
            <a:r>
              <a:rPr lang="en-US" dirty="0"/>
              <a:t>Content developer at Microsoft since 2022</a:t>
            </a:r>
          </a:p>
          <a:p>
            <a:r>
              <a:rPr lang="en-US" dirty="0"/>
              <a:t>TechBash dev conference organizer since 2016</a:t>
            </a:r>
          </a:p>
        </p:txBody>
      </p:sp>
    </p:spTree>
    <p:extLst>
      <p:ext uri="{BB962C8B-B14F-4D97-AF65-F5344CB8AC3E}">
        <p14:creationId xmlns:p14="http://schemas.microsoft.com/office/powerpoint/2010/main" val="686017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2682A-B8B8-B0A3-5B30-1529A995F599}"/>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BFAADB8-9F6E-1E7B-3AE7-757B4AB5E779}"/>
              </a:ext>
            </a:extLst>
          </p:cNvPr>
          <p:cNvSpPr>
            <a:spLocks noGrp="1"/>
          </p:cNvSpPr>
          <p:nvPr>
            <p:ph idx="1"/>
          </p:nvPr>
        </p:nvSpPr>
        <p:spPr/>
        <p:txBody>
          <a:bodyPr>
            <a:normAutofit fontScale="70000" lnSpcReduction="20000"/>
          </a:bodyPr>
          <a:lstStyle/>
          <a:p>
            <a:r>
              <a:rPr lang="en-US" dirty="0"/>
              <a:t>Overview of </a:t>
            </a:r>
            <a:r>
              <a:rPr lang="en-US" dirty="0" err="1"/>
              <a:t>WinUI</a:t>
            </a:r>
            <a:r>
              <a:rPr lang="en-US" dirty="0"/>
              <a:t> 3 &amp; Windows App SDK</a:t>
            </a:r>
          </a:p>
          <a:p>
            <a:r>
              <a:rPr lang="en-US" dirty="0"/>
              <a:t>Creating a new </a:t>
            </a:r>
            <a:r>
              <a:rPr lang="en-US" dirty="0" err="1"/>
              <a:t>WinUI</a:t>
            </a:r>
            <a:r>
              <a:rPr lang="en-US" dirty="0"/>
              <a:t> 3 project</a:t>
            </a:r>
          </a:p>
          <a:p>
            <a:r>
              <a:rPr lang="en-US" dirty="0"/>
              <a:t>Working with controls &amp; styles</a:t>
            </a:r>
          </a:p>
          <a:p>
            <a:r>
              <a:rPr lang="en-US" dirty="0"/>
              <a:t>Model-View-</a:t>
            </a:r>
            <a:r>
              <a:rPr lang="en-US" dirty="0" err="1"/>
              <a:t>ViewModel</a:t>
            </a:r>
            <a:r>
              <a:rPr lang="en-US" dirty="0"/>
              <a:t> with the MVVM Toolkit</a:t>
            </a:r>
          </a:p>
          <a:p>
            <a:r>
              <a:rPr lang="en-US" dirty="0"/>
              <a:t>Leveraging Windows Community Toolkit controls</a:t>
            </a:r>
          </a:p>
          <a:p>
            <a:r>
              <a:rPr lang="en-US" dirty="0"/>
              <a:t>Windows App SDK notifications API</a:t>
            </a:r>
          </a:p>
          <a:p>
            <a:r>
              <a:rPr lang="en-US" dirty="0"/>
              <a:t>Interop options – XAML Islands and WebView 2</a:t>
            </a:r>
          </a:p>
          <a:p>
            <a:r>
              <a:rPr lang="en-US" dirty="0"/>
              <a:t>Discussing deployment options</a:t>
            </a:r>
          </a:p>
          <a:p>
            <a:r>
              <a:rPr lang="en-US" dirty="0"/>
              <a:t>Cross-platform app demo w/ Uno Platform</a:t>
            </a:r>
          </a:p>
          <a:p>
            <a:r>
              <a:rPr lang="en-US" dirty="0" err="1"/>
              <a:t>WinUI</a:t>
            </a:r>
            <a:r>
              <a:rPr lang="en-US" dirty="0"/>
              <a:t> 3 roadmap</a:t>
            </a:r>
          </a:p>
        </p:txBody>
      </p:sp>
    </p:spTree>
    <p:extLst>
      <p:ext uri="{BB962C8B-B14F-4D97-AF65-F5344CB8AC3E}">
        <p14:creationId xmlns:p14="http://schemas.microsoft.com/office/powerpoint/2010/main" val="1150832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B3FD5-E5BA-A911-31CB-BBF7C9D641DD}"/>
              </a:ext>
            </a:extLst>
          </p:cNvPr>
          <p:cNvSpPr>
            <a:spLocks noGrp="1"/>
          </p:cNvSpPr>
          <p:nvPr>
            <p:ph type="title"/>
          </p:nvPr>
        </p:nvSpPr>
        <p:spPr/>
        <p:txBody>
          <a:bodyPr/>
          <a:lstStyle/>
          <a:p>
            <a:r>
              <a:rPr lang="en-US" dirty="0"/>
              <a:t>Overview of </a:t>
            </a:r>
            <a:r>
              <a:rPr lang="en-US" dirty="0" err="1"/>
              <a:t>WinUI</a:t>
            </a:r>
            <a:endParaRPr lang="en-US" dirty="0"/>
          </a:p>
        </p:txBody>
      </p:sp>
      <p:sp>
        <p:nvSpPr>
          <p:cNvPr id="3" name="Content Placeholder 2">
            <a:extLst>
              <a:ext uri="{FF2B5EF4-FFF2-40B4-BE49-F238E27FC236}">
                <a16:creationId xmlns:a16="http://schemas.microsoft.com/office/drawing/2014/main" id="{825578EF-77BF-A776-1B02-46EA99A3ECFC}"/>
              </a:ext>
            </a:extLst>
          </p:cNvPr>
          <p:cNvSpPr>
            <a:spLocks noGrp="1"/>
          </p:cNvSpPr>
          <p:nvPr>
            <p:ph idx="1"/>
          </p:nvPr>
        </p:nvSpPr>
        <p:spPr/>
        <p:txBody>
          <a:bodyPr>
            <a:normAutofit fontScale="85000" lnSpcReduction="20000"/>
          </a:bodyPr>
          <a:lstStyle/>
          <a:p>
            <a:r>
              <a:rPr lang="en-US" dirty="0" err="1">
                <a:solidFill>
                  <a:schemeClr val="tx1"/>
                </a:solidFill>
              </a:rPr>
              <a:t>WinUI</a:t>
            </a:r>
            <a:r>
              <a:rPr lang="en-US" dirty="0">
                <a:solidFill>
                  <a:schemeClr val="tx1"/>
                </a:solidFill>
              </a:rPr>
              <a:t> 3 is part of the Windows App SDK</a:t>
            </a:r>
          </a:p>
          <a:p>
            <a:r>
              <a:rPr lang="en-US" dirty="0">
                <a:solidFill>
                  <a:schemeClr val="tx1"/>
                </a:solidFill>
              </a:rPr>
              <a:t>Windows App SDK 1.0 released in March 2021</a:t>
            </a:r>
          </a:p>
          <a:p>
            <a:r>
              <a:rPr lang="en-US" dirty="0">
                <a:solidFill>
                  <a:schemeClr val="tx1"/>
                </a:solidFill>
              </a:rPr>
              <a:t>Decoupled from Windows SDK dependencies</a:t>
            </a:r>
          </a:p>
          <a:p>
            <a:r>
              <a:rPr lang="en-US" dirty="0">
                <a:solidFill>
                  <a:schemeClr val="tx1"/>
                </a:solidFill>
              </a:rPr>
              <a:t>Built on latest .NET runtime  - build apps on .NET 9</a:t>
            </a:r>
          </a:p>
          <a:p>
            <a:r>
              <a:rPr lang="en-US" dirty="0">
                <a:solidFill>
                  <a:schemeClr val="tx1"/>
                </a:solidFill>
              </a:rPr>
              <a:t>Create apps in XAML &amp; C# or C++</a:t>
            </a:r>
          </a:p>
          <a:p>
            <a:r>
              <a:rPr lang="en-US" dirty="0">
                <a:solidFill>
                  <a:schemeClr val="tx1"/>
                </a:solidFill>
              </a:rPr>
              <a:t>Latest release - Windows App SDK 1.7</a:t>
            </a:r>
          </a:p>
          <a:p>
            <a:r>
              <a:rPr lang="en-US" dirty="0">
                <a:solidFill>
                  <a:schemeClr val="tx1"/>
                </a:solidFill>
              </a:rPr>
              <a:t>Source on GitHub: </a:t>
            </a:r>
            <a:r>
              <a:rPr lang="en-US" dirty="0">
                <a:hlinkClick r:id="rId3"/>
              </a:rPr>
              <a:t>github.com/microsoft/</a:t>
            </a:r>
            <a:r>
              <a:rPr lang="en-US" dirty="0" err="1">
                <a:hlinkClick r:id="rId3"/>
              </a:rPr>
              <a:t>microsoft-ui-xaml</a:t>
            </a:r>
            <a:endParaRPr lang="en-US" dirty="0">
              <a:solidFill>
                <a:schemeClr val="tx1"/>
              </a:solidFill>
            </a:endParaRPr>
          </a:p>
        </p:txBody>
      </p:sp>
    </p:spTree>
    <p:extLst>
      <p:ext uri="{BB962C8B-B14F-4D97-AF65-F5344CB8AC3E}">
        <p14:creationId xmlns:p14="http://schemas.microsoft.com/office/powerpoint/2010/main" val="21406918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E540D-1F79-2C2A-027E-B48E37ED391D}"/>
              </a:ext>
            </a:extLst>
          </p:cNvPr>
          <p:cNvSpPr>
            <a:spLocks noGrp="1"/>
          </p:cNvSpPr>
          <p:nvPr>
            <p:ph type="ctrTitle"/>
          </p:nvPr>
        </p:nvSpPr>
        <p:spPr>
          <a:xfrm>
            <a:off x="685800" y="1598613"/>
            <a:ext cx="7772400" cy="1101725"/>
          </a:xfrm>
        </p:spPr>
        <p:txBody>
          <a:bodyPr anchor="ctr">
            <a:normAutofit/>
          </a:bodyPr>
          <a:lstStyle/>
          <a:p>
            <a:r>
              <a:rPr lang="en-US" dirty="0"/>
              <a:t>Demo – Hello </a:t>
            </a:r>
            <a:r>
              <a:rPr lang="en-US" dirty="0" err="1"/>
              <a:t>WinUI</a:t>
            </a:r>
            <a:endParaRPr lang="en-US" dirty="0"/>
          </a:p>
        </p:txBody>
      </p:sp>
      <p:sp>
        <p:nvSpPr>
          <p:cNvPr id="3" name="Content Placeholder 2">
            <a:extLst>
              <a:ext uri="{FF2B5EF4-FFF2-40B4-BE49-F238E27FC236}">
                <a16:creationId xmlns:a16="http://schemas.microsoft.com/office/drawing/2014/main" id="{376B2051-5361-CC76-E768-B5301E0EDBF4}"/>
              </a:ext>
            </a:extLst>
          </p:cNvPr>
          <p:cNvSpPr>
            <a:spLocks noGrp="1"/>
          </p:cNvSpPr>
          <p:nvPr>
            <p:ph type="subTitle" idx="1"/>
          </p:nvPr>
        </p:nvSpPr>
        <p:spPr>
          <a:xfrm>
            <a:off x="1181100" y="2952750"/>
            <a:ext cx="6781800" cy="1314450"/>
          </a:xfrm>
        </p:spPr>
        <p:txBody>
          <a:bodyPr>
            <a:normAutofit/>
          </a:bodyPr>
          <a:lstStyle/>
          <a:p>
            <a:pPr>
              <a:lnSpc>
                <a:spcPct val="90000"/>
              </a:lnSpc>
            </a:pPr>
            <a:r>
              <a:rPr lang="en-US" sz="2500" dirty="0">
                <a:solidFill>
                  <a:schemeClr val="tx1"/>
                </a:solidFill>
              </a:rPr>
              <a:t>- Create a new </a:t>
            </a:r>
            <a:r>
              <a:rPr lang="en-US" sz="2500" dirty="0" err="1">
                <a:solidFill>
                  <a:schemeClr val="tx1"/>
                </a:solidFill>
              </a:rPr>
              <a:t>WinUI</a:t>
            </a:r>
            <a:r>
              <a:rPr lang="en-US" sz="2500" dirty="0">
                <a:solidFill>
                  <a:schemeClr val="tx1"/>
                </a:solidFill>
              </a:rPr>
              <a:t> project in Visual Studio</a:t>
            </a:r>
          </a:p>
          <a:p>
            <a:pPr>
              <a:lnSpc>
                <a:spcPct val="90000"/>
              </a:lnSpc>
            </a:pPr>
            <a:r>
              <a:rPr lang="en-US" sz="2500" dirty="0">
                <a:solidFill>
                  <a:schemeClr val="tx1"/>
                </a:solidFill>
              </a:rPr>
              <a:t>- Working with controls &amp; styles</a:t>
            </a:r>
          </a:p>
          <a:p>
            <a:pPr>
              <a:lnSpc>
                <a:spcPct val="90000"/>
              </a:lnSpc>
            </a:pPr>
            <a:r>
              <a:rPr lang="en-US" sz="2500" dirty="0">
                <a:solidFill>
                  <a:schemeClr val="tx1"/>
                </a:solidFill>
              </a:rPr>
              <a:t>- Model-View-</a:t>
            </a:r>
            <a:r>
              <a:rPr lang="en-US" sz="2500" dirty="0" err="1">
                <a:solidFill>
                  <a:schemeClr val="tx1"/>
                </a:solidFill>
              </a:rPr>
              <a:t>ViewModel</a:t>
            </a:r>
            <a:r>
              <a:rPr lang="en-US" sz="2500" dirty="0">
                <a:solidFill>
                  <a:schemeClr val="tx1"/>
                </a:solidFill>
              </a:rPr>
              <a:t> with the MVVM Toolkit</a:t>
            </a:r>
          </a:p>
        </p:txBody>
      </p:sp>
    </p:spTree>
    <p:extLst>
      <p:ext uri="{BB962C8B-B14F-4D97-AF65-F5344CB8AC3E}">
        <p14:creationId xmlns:p14="http://schemas.microsoft.com/office/powerpoint/2010/main" val="1026880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4A031-EF41-DF00-D23D-532D9FD8C18D}"/>
              </a:ext>
            </a:extLst>
          </p:cNvPr>
          <p:cNvSpPr>
            <a:spLocks noGrp="1"/>
          </p:cNvSpPr>
          <p:nvPr>
            <p:ph type="title"/>
          </p:nvPr>
        </p:nvSpPr>
        <p:spPr/>
        <p:txBody>
          <a:bodyPr>
            <a:normAutofit fontScale="90000"/>
          </a:bodyPr>
          <a:lstStyle/>
          <a:p>
            <a:r>
              <a:rPr lang="en-US" dirty="0"/>
              <a:t>Leverage the Windows Community Toolkit</a:t>
            </a:r>
          </a:p>
        </p:txBody>
      </p:sp>
      <p:sp>
        <p:nvSpPr>
          <p:cNvPr id="3" name="Content Placeholder 2">
            <a:extLst>
              <a:ext uri="{FF2B5EF4-FFF2-40B4-BE49-F238E27FC236}">
                <a16:creationId xmlns:a16="http://schemas.microsoft.com/office/drawing/2014/main" id="{3EF5DF95-8D17-5362-3FDD-30F8ADA6D470}"/>
              </a:ext>
            </a:extLst>
          </p:cNvPr>
          <p:cNvSpPr>
            <a:spLocks noGrp="1"/>
          </p:cNvSpPr>
          <p:nvPr>
            <p:ph idx="1"/>
          </p:nvPr>
        </p:nvSpPr>
        <p:spPr/>
        <p:txBody>
          <a:bodyPr>
            <a:normAutofit fontScale="70000" lnSpcReduction="20000"/>
          </a:bodyPr>
          <a:lstStyle/>
          <a:p>
            <a:r>
              <a:rPr lang="en-US" dirty="0">
                <a:solidFill>
                  <a:schemeClr val="tx1"/>
                </a:solidFill>
              </a:rPr>
              <a:t>WinUI 2 (UWP), WinUI 3 &amp; Uno Platform</a:t>
            </a:r>
          </a:p>
          <a:p>
            <a:r>
              <a:rPr lang="en-US" dirty="0">
                <a:solidFill>
                  <a:schemeClr val="tx1"/>
                </a:solidFill>
              </a:rPr>
              <a:t>Animations, triggers, behaviors, controls &amp; helpers</a:t>
            </a:r>
          </a:p>
          <a:p>
            <a:r>
              <a:rPr lang="en-US" dirty="0">
                <a:solidFill>
                  <a:schemeClr val="tx1"/>
                </a:solidFill>
              </a:rPr>
              <a:t>Open source on GitHub: </a:t>
            </a:r>
            <a:r>
              <a:rPr lang="en-US" dirty="0">
                <a:solidFill>
                  <a:schemeClr val="tx1"/>
                </a:solidFill>
                <a:hlinkClick r:id="rId3"/>
              </a:rPr>
              <a:t>https://github.com/CommunityToolkit/Windows</a:t>
            </a:r>
            <a:endParaRPr lang="en-US" dirty="0">
              <a:solidFill>
                <a:schemeClr val="tx1"/>
              </a:solidFill>
            </a:endParaRPr>
          </a:p>
          <a:p>
            <a:r>
              <a:rPr lang="en-US" dirty="0">
                <a:solidFill>
                  <a:schemeClr val="tx1"/>
                </a:solidFill>
              </a:rPr>
              <a:t>Docs on Learn: </a:t>
            </a:r>
            <a:r>
              <a:rPr lang="en-US" dirty="0">
                <a:solidFill>
                  <a:schemeClr val="tx1"/>
                </a:solidFill>
                <a:hlinkClick r:id="rId4"/>
              </a:rPr>
              <a:t>https://learn.microsoft.com/dotnet/communitytoolkit/windows/</a:t>
            </a:r>
            <a:endParaRPr lang="en-US" dirty="0">
              <a:solidFill>
                <a:schemeClr val="tx1"/>
              </a:solidFill>
            </a:endParaRPr>
          </a:p>
          <a:p>
            <a:r>
              <a:rPr lang="en-US" dirty="0">
                <a:solidFill>
                  <a:schemeClr val="tx1"/>
                </a:solidFill>
              </a:rPr>
              <a:t>WCT Gallery app on the Microsoft Store: </a:t>
            </a:r>
            <a:r>
              <a:rPr lang="en-US" dirty="0">
                <a:solidFill>
                  <a:schemeClr val="tx1"/>
                </a:solidFill>
                <a:hlinkClick r:id="rId5"/>
              </a:rPr>
              <a:t>https://www.microsoft.com/store/apps/9nblggh4tlcq</a:t>
            </a:r>
            <a:endParaRPr lang="en-US" dirty="0">
              <a:solidFill>
                <a:schemeClr val="tx1"/>
              </a:solidFill>
            </a:endParaRPr>
          </a:p>
          <a:p>
            <a:r>
              <a:rPr lang="en-US" dirty="0">
                <a:solidFill>
                  <a:schemeClr val="tx1"/>
                </a:solidFill>
              </a:rPr>
              <a:t>Demo – View the gallery &amp; use toolkit controls in your app</a:t>
            </a:r>
          </a:p>
          <a:p>
            <a:endParaRPr lang="en-US" dirty="0"/>
          </a:p>
        </p:txBody>
      </p:sp>
    </p:spTree>
    <p:extLst>
      <p:ext uri="{BB962C8B-B14F-4D97-AF65-F5344CB8AC3E}">
        <p14:creationId xmlns:p14="http://schemas.microsoft.com/office/powerpoint/2010/main" val="2888079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92E18-06AD-CAE9-29C1-4D7DD5C26D51}"/>
              </a:ext>
            </a:extLst>
          </p:cNvPr>
          <p:cNvSpPr>
            <a:spLocks noGrp="1"/>
          </p:cNvSpPr>
          <p:nvPr>
            <p:ph type="title"/>
          </p:nvPr>
        </p:nvSpPr>
        <p:spPr>
          <a:xfrm>
            <a:off x="722313" y="3305175"/>
            <a:ext cx="7772400" cy="1022350"/>
          </a:xfrm>
        </p:spPr>
        <p:txBody>
          <a:bodyPr anchor="t">
            <a:normAutofit/>
          </a:bodyPr>
          <a:lstStyle/>
          <a:p>
            <a:r>
              <a:rPr lang="en-US" dirty="0"/>
              <a:t>Notifications Demo</a:t>
            </a:r>
          </a:p>
        </p:txBody>
      </p:sp>
      <p:sp>
        <p:nvSpPr>
          <p:cNvPr id="3" name="Content Placeholder 2">
            <a:extLst>
              <a:ext uri="{FF2B5EF4-FFF2-40B4-BE49-F238E27FC236}">
                <a16:creationId xmlns:a16="http://schemas.microsoft.com/office/drawing/2014/main" id="{61DA749A-23D0-F37C-D713-120B95DE5DC5}"/>
              </a:ext>
            </a:extLst>
          </p:cNvPr>
          <p:cNvSpPr>
            <a:spLocks noGrp="1"/>
          </p:cNvSpPr>
          <p:nvPr>
            <p:ph type="body" idx="1"/>
          </p:nvPr>
        </p:nvSpPr>
        <p:spPr>
          <a:xfrm>
            <a:off x="722313" y="2179638"/>
            <a:ext cx="7772400" cy="1125537"/>
          </a:xfrm>
        </p:spPr>
        <p:txBody>
          <a:bodyPr anchor="b">
            <a:normAutofit/>
          </a:bodyPr>
          <a:lstStyle/>
          <a:p>
            <a:r>
              <a:rPr lang="en-US" dirty="0">
                <a:solidFill>
                  <a:schemeClr val="tx1">
                    <a:lumMod val="85000"/>
                    <a:lumOff val="15000"/>
                  </a:schemeClr>
                </a:solidFill>
              </a:rPr>
              <a:t>Using the Windows App SDK Notifications APIs</a:t>
            </a:r>
          </a:p>
        </p:txBody>
      </p:sp>
    </p:spTree>
    <p:extLst>
      <p:ext uri="{BB962C8B-B14F-4D97-AF65-F5344CB8AC3E}">
        <p14:creationId xmlns:p14="http://schemas.microsoft.com/office/powerpoint/2010/main" val="3482889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82F80-996F-F1FA-6423-F192FD7AB0B6}"/>
              </a:ext>
            </a:extLst>
          </p:cNvPr>
          <p:cNvSpPr>
            <a:spLocks noGrp="1"/>
          </p:cNvSpPr>
          <p:nvPr>
            <p:ph type="title"/>
          </p:nvPr>
        </p:nvSpPr>
        <p:spPr/>
        <p:txBody>
          <a:bodyPr/>
          <a:lstStyle/>
          <a:p>
            <a:r>
              <a:rPr lang="en-US" dirty="0"/>
              <a:t>Interop</a:t>
            </a:r>
          </a:p>
        </p:txBody>
      </p:sp>
      <p:sp>
        <p:nvSpPr>
          <p:cNvPr id="3" name="Content Placeholder 2">
            <a:extLst>
              <a:ext uri="{FF2B5EF4-FFF2-40B4-BE49-F238E27FC236}">
                <a16:creationId xmlns:a16="http://schemas.microsoft.com/office/drawing/2014/main" id="{B42E8BC4-279B-6339-07B5-FE51B2615A72}"/>
              </a:ext>
            </a:extLst>
          </p:cNvPr>
          <p:cNvSpPr>
            <a:spLocks noGrp="1"/>
          </p:cNvSpPr>
          <p:nvPr>
            <p:ph idx="1"/>
          </p:nvPr>
        </p:nvSpPr>
        <p:spPr/>
        <p:txBody>
          <a:bodyPr>
            <a:normAutofit fontScale="70000" lnSpcReduction="20000"/>
          </a:bodyPr>
          <a:lstStyle/>
          <a:p>
            <a:r>
              <a:rPr lang="en-US" dirty="0"/>
              <a:t>XAML Islands (</a:t>
            </a:r>
            <a:r>
              <a:rPr lang="en-US" dirty="0" err="1"/>
              <a:t>ContentIsland</a:t>
            </a:r>
            <a:r>
              <a:rPr lang="en-US" dirty="0"/>
              <a:t>)</a:t>
            </a:r>
          </a:p>
          <a:p>
            <a:pPr lvl="1"/>
            <a:r>
              <a:rPr lang="en-US" dirty="0"/>
              <a:t>Added in Windows App SDK 1.4</a:t>
            </a:r>
          </a:p>
          <a:p>
            <a:pPr lvl="1"/>
            <a:r>
              <a:rPr lang="en-US" dirty="0"/>
              <a:t>Currently only available with C++ Win32 apps</a:t>
            </a:r>
          </a:p>
          <a:p>
            <a:pPr lvl="2"/>
            <a:r>
              <a:rPr lang="en-US" dirty="0">
                <a:hlinkClick r:id="rId3"/>
              </a:rPr>
              <a:t>Sample</a:t>
            </a:r>
            <a:r>
              <a:rPr lang="en-US" dirty="0"/>
              <a:t> on GitHub</a:t>
            </a:r>
          </a:p>
          <a:p>
            <a:pPr lvl="1"/>
            <a:r>
              <a:rPr lang="en-US" dirty="0"/>
              <a:t>No wrapper for WinForms / WPF use yet</a:t>
            </a:r>
          </a:p>
          <a:p>
            <a:r>
              <a:rPr lang="en-US" dirty="0"/>
              <a:t>WebView2 Control</a:t>
            </a:r>
          </a:p>
          <a:p>
            <a:pPr lvl="1"/>
            <a:r>
              <a:rPr lang="en-US" dirty="0" err="1"/>
              <a:t>Blazor</a:t>
            </a:r>
            <a:endParaRPr lang="en-US" dirty="0"/>
          </a:p>
          <a:p>
            <a:pPr lvl="1"/>
            <a:r>
              <a:rPr lang="en-US" dirty="0"/>
              <a:t>PWA</a:t>
            </a:r>
          </a:p>
          <a:p>
            <a:pPr lvl="1"/>
            <a:r>
              <a:rPr lang="en-US" dirty="0" err="1"/>
              <a:t>MapControl</a:t>
            </a:r>
            <a:r>
              <a:rPr lang="en-US" dirty="0"/>
              <a:t> is a custom WebView2</a:t>
            </a:r>
          </a:p>
          <a:p>
            <a:pPr lvl="1"/>
            <a:r>
              <a:rPr lang="en-US" dirty="0"/>
              <a:t>Get started docs on </a:t>
            </a:r>
            <a:r>
              <a:rPr lang="en-US" dirty="0">
                <a:hlinkClick r:id="rId4"/>
              </a:rPr>
              <a:t>Microsoft Learn</a:t>
            </a:r>
            <a:endParaRPr lang="en-US" dirty="0"/>
          </a:p>
        </p:txBody>
      </p:sp>
      <p:pic>
        <p:nvPicPr>
          <p:cNvPr id="5" name="Picture 4" descr="A qr code with dots&#10;&#10;AI-generated content may be incorrect.">
            <a:extLst>
              <a:ext uri="{FF2B5EF4-FFF2-40B4-BE49-F238E27FC236}">
                <a16:creationId xmlns:a16="http://schemas.microsoft.com/office/drawing/2014/main" id="{5E7FF8DC-AEB4-36C0-9F9D-08DD1290A0B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05600" y="3028950"/>
            <a:ext cx="1304925" cy="1304925"/>
          </a:xfrm>
          <a:prstGeom prst="rect">
            <a:avLst/>
          </a:prstGeom>
        </p:spPr>
      </p:pic>
      <p:pic>
        <p:nvPicPr>
          <p:cNvPr id="6" name="Picture 5">
            <a:extLst>
              <a:ext uri="{FF2B5EF4-FFF2-40B4-BE49-F238E27FC236}">
                <a16:creationId xmlns:a16="http://schemas.microsoft.com/office/drawing/2014/main" id="{C5B15708-6EFA-B011-909B-5FCB90A7E8D8}"/>
              </a:ext>
            </a:extLst>
          </p:cNvPr>
          <p:cNvPicPr>
            <a:picLocks noChangeAspect="1"/>
          </p:cNvPicPr>
          <p:nvPr/>
        </p:nvPicPr>
        <p:blipFill>
          <a:blip r:embed="rId6"/>
          <a:stretch>
            <a:fillRect/>
          </a:stretch>
        </p:blipFill>
        <p:spPr>
          <a:xfrm>
            <a:off x="6705600" y="1128939"/>
            <a:ext cx="1304925" cy="1304925"/>
          </a:xfrm>
          <a:prstGeom prst="rect">
            <a:avLst/>
          </a:prstGeom>
        </p:spPr>
      </p:pic>
    </p:spTree>
    <p:extLst>
      <p:ext uri="{BB962C8B-B14F-4D97-AF65-F5344CB8AC3E}">
        <p14:creationId xmlns:p14="http://schemas.microsoft.com/office/powerpoint/2010/main" val="111590726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Visual Studio Live! Austin 2018">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Circle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rcles" id="{D4B5141B-CF60-44D3-A765-EE437D508A04}" vid="{46ACA536-2F7A-40AB-B91C-B97810A636C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
  <TotalTime>383</TotalTime>
  <Words>2375</Words>
  <Application>Microsoft Office PowerPoint</Application>
  <PresentationFormat>On-screen Show (16:9)</PresentationFormat>
  <Paragraphs>195</Paragraphs>
  <Slides>16</Slides>
  <Notes>16</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16</vt:i4>
      </vt:variant>
    </vt:vector>
  </HeadingPairs>
  <TitlesOfParts>
    <vt:vector size="24" baseType="lpstr">
      <vt:lpstr>Arial</vt:lpstr>
      <vt:lpstr>Calibri</vt:lpstr>
      <vt:lpstr>Open Sans</vt:lpstr>
      <vt:lpstr>Segoe UI Semibold</vt:lpstr>
      <vt:lpstr>Times New Roman</vt:lpstr>
      <vt:lpstr>Custom Design</vt:lpstr>
      <vt:lpstr>Visual Studio Live! Austin 2018</vt:lpstr>
      <vt:lpstr>Circles</vt:lpstr>
      <vt:lpstr>PowerPoint Presentation</vt:lpstr>
      <vt:lpstr>Session Survey</vt:lpstr>
      <vt:lpstr>About Me</vt:lpstr>
      <vt:lpstr>Agenda</vt:lpstr>
      <vt:lpstr>Overview of WinUI</vt:lpstr>
      <vt:lpstr>Demo – Hello WinUI</vt:lpstr>
      <vt:lpstr>Leverage the Windows Community Toolkit</vt:lpstr>
      <vt:lpstr>Notifications Demo</vt:lpstr>
      <vt:lpstr>Interop</vt:lpstr>
      <vt:lpstr>Deployment Options</vt:lpstr>
      <vt:lpstr>Uno Platform with Hot Design</vt:lpstr>
      <vt:lpstr>Cross-Platform Demo</vt:lpstr>
      <vt:lpstr>WinUI Roadmap</vt:lpstr>
      <vt:lpstr>PowerPoint Presentation</vt:lpstr>
      <vt:lpstr>Thank you!</vt:lpstr>
      <vt:lpstr>Session Survey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Alvin Ashcraft</cp:lastModifiedBy>
  <cp:revision>26</cp:revision>
  <dcterms:created xsi:type="dcterms:W3CDTF">2015-02-16T21:29:58Z</dcterms:created>
  <dcterms:modified xsi:type="dcterms:W3CDTF">2025-03-08T19:34:52Z</dcterms:modified>
</cp:coreProperties>
</file>

<file path=docProps/thumbnail.jpeg>
</file>